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91" r:id="rId5"/>
    <p:sldId id="392" r:id="rId6"/>
    <p:sldId id="396" r:id="rId7"/>
    <p:sldId id="397" r:id="rId8"/>
    <p:sldId id="455" r:id="rId9"/>
    <p:sldId id="398" r:id="rId10"/>
    <p:sldId id="399" r:id="rId11"/>
    <p:sldId id="454" r:id="rId12"/>
    <p:sldId id="451" r:id="rId13"/>
    <p:sldId id="368" r:id="rId14"/>
  </p:sldIdLst>
  <p:sldSz cx="9144000" cy="6858000" type="screen4x3"/>
  <p:notesSz cx="6889750" cy="100203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288" userDrawn="1">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9A"/>
    <a:srgbClr val="F39200"/>
    <a:srgbClr val="0033CC"/>
    <a:srgbClr val="568424"/>
    <a:srgbClr val="33CC33"/>
    <a:srgbClr val="0066FF"/>
    <a:srgbClr val="CCFF99"/>
    <a:srgbClr val="CCFFCC"/>
    <a:srgbClr val="0099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CDBA0-B160-7B41-90CD-22147C15ACF5}" v="31" dt="2021-08-07T13:14:12.639"/>
    <p1510:client id="{8ECEF50C-F5D8-E32D-E440-8198224BE6E0}" v="73" dt="2021-08-09T12:38:31.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70036" autoAdjust="0"/>
  </p:normalViewPr>
  <p:slideViewPr>
    <p:cSldViewPr>
      <p:cViewPr varScale="1">
        <p:scale>
          <a:sx n="46" d="100"/>
          <a:sy n="46" d="100"/>
        </p:scale>
        <p:origin x="3692" y="28"/>
      </p:cViewPr>
      <p:guideLst>
        <p:guide orient="horz" pos="2160"/>
        <p:guide pos="3288"/>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57" d="100"/>
          <a:sy n="57" d="100"/>
        </p:scale>
        <p:origin x="3346" y="58"/>
      </p:cViewPr>
      <p:guideLst>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Isdale" userId="3f82d2f7-e594-47ad-802c-0756067c0d8b" providerId="ADAL" clId="{094CDBA0-B160-7B41-90CD-22147C15ACF5}"/>
    <pc:docChg chg="undo custSel addSld delSld modSld">
      <pc:chgData name="Ross Isdale" userId="3f82d2f7-e594-47ad-802c-0756067c0d8b" providerId="ADAL" clId="{094CDBA0-B160-7B41-90CD-22147C15ACF5}" dt="2021-08-07T13:14:57.526" v="677" actId="20577"/>
      <pc:docMkLst>
        <pc:docMk/>
      </pc:docMkLst>
      <pc:sldChg chg="delSp modSp mod">
        <pc:chgData name="Ross Isdale" userId="3f82d2f7-e594-47ad-802c-0756067c0d8b" providerId="ADAL" clId="{094CDBA0-B160-7B41-90CD-22147C15ACF5}" dt="2021-08-06T15:55:21.836" v="109" actId="404"/>
        <pc:sldMkLst>
          <pc:docMk/>
          <pc:sldMk cId="0" sldId="291"/>
        </pc:sldMkLst>
        <pc:spChg chg="mod">
          <ac:chgData name="Ross Isdale" userId="3f82d2f7-e594-47ad-802c-0756067c0d8b" providerId="ADAL" clId="{094CDBA0-B160-7B41-90CD-22147C15ACF5}" dt="2021-08-06T15:55:21.836" v="109" actId="404"/>
          <ac:spMkLst>
            <pc:docMk/>
            <pc:sldMk cId="0" sldId="291"/>
            <ac:spMk id="3" creationId="{00000000-0000-0000-0000-000000000000}"/>
          </ac:spMkLst>
        </pc:spChg>
        <pc:picChg chg="del mod">
          <ac:chgData name="Ross Isdale" userId="3f82d2f7-e594-47ad-802c-0756067c0d8b" providerId="ADAL" clId="{094CDBA0-B160-7B41-90CD-22147C15ACF5}" dt="2021-08-06T15:53:58.554" v="96" actId="478"/>
          <ac:picMkLst>
            <pc:docMk/>
            <pc:sldMk cId="0" sldId="291"/>
            <ac:picMk id="2" creationId="{A4E44C71-E862-5141-8101-EAA60EFABB67}"/>
          </ac:picMkLst>
        </pc:picChg>
      </pc:sldChg>
      <pc:sldChg chg="modSp mod">
        <pc:chgData name="Ross Isdale" userId="3f82d2f7-e594-47ad-802c-0756067c0d8b" providerId="ADAL" clId="{094CDBA0-B160-7B41-90CD-22147C15ACF5}" dt="2021-08-06T15:55:11.502" v="107" actId="207"/>
        <pc:sldMkLst>
          <pc:docMk/>
          <pc:sldMk cId="4117877506" sldId="368"/>
        </pc:sldMkLst>
        <pc:spChg chg="mod">
          <ac:chgData name="Ross Isdale" userId="3f82d2f7-e594-47ad-802c-0756067c0d8b" providerId="ADAL" clId="{094CDBA0-B160-7B41-90CD-22147C15ACF5}" dt="2021-08-06T15:55:11.502" v="107" actId="207"/>
          <ac:spMkLst>
            <pc:docMk/>
            <pc:sldMk cId="4117877506" sldId="368"/>
            <ac:spMk id="2" creationId="{00000000-0000-0000-0000-000000000000}"/>
          </ac:spMkLst>
        </pc:spChg>
      </pc:sldChg>
      <pc:sldChg chg="modSp mod">
        <pc:chgData name="Ross Isdale" userId="3f82d2f7-e594-47ad-802c-0756067c0d8b" providerId="ADAL" clId="{094CDBA0-B160-7B41-90CD-22147C15ACF5}" dt="2021-08-06T15:54:13.445" v="97" actId="207"/>
        <pc:sldMkLst>
          <pc:docMk/>
          <pc:sldMk cId="414153150" sldId="392"/>
        </pc:sldMkLst>
        <pc:spChg chg="mod">
          <ac:chgData name="Ross Isdale" userId="3f82d2f7-e594-47ad-802c-0756067c0d8b" providerId="ADAL" clId="{094CDBA0-B160-7B41-90CD-22147C15ACF5}" dt="2021-08-06T15:54:13.445" v="97" actId="207"/>
          <ac:spMkLst>
            <pc:docMk/>
            <pc:sldMk cId="414153150" sldId="392"/>
            <ac:spMk id="2" creationId="{00000000-0000-0000-0000-000000000000}"/>
          </ac:spMkLst>
        </pc:spChg>
      </pc:sldChg>
      <pc:sldChg chg="modSp mod">
        <pc:chgData name="Ross Isdale" userId="3f82d2f7-e594-47ad-802c-0756067c0d8b" providerId="ADAL" clId="{094CDBA0-B160-7B41-90CD-22147C15ACF5}" dt="2021-08-06T15:54:25.643" v="99" actId="207"/>
        <pc:sldMkLst>
          <pc:docMk/>
          <pc:sldMk cId="2375853271" sldId="396"/>
        </pc:sldMkLst>
        <pc:spChg chg="mod">
          <ac:chgData name="Ross Isdale" userId="3f82d2f7-e594-47ad-802c-0756067c0d8b" providerId="ADAL" clId="{094CDBA0-B160-7B41-90CD-22147C15ACF5}" dt="2021-08-06T15:54:25.643" v="99" actId="207"/>
          <ac:spMkLst>
            <pc:docMk/>
            <pc:sldMk cId="2375853271" sldId="396"/>
            <ac:spMk id="8" creationId="{00000000-0000-0000-0000-000000000000}"/>
          </ac:spMkLst>
        </pc:spChg>
        <pc:spChg chg="mod">
          <ac:chgData name="Ross Isdale" userId="3f82d2f7-e594-47ad-802c-0756067c0d8b" providerId="ADAL" clId="{094CDBA0-B160-7B41-90CD-22147C15ACF5}" dt="2021-08-06T15:54:20.341" v="98" actId="207"/>
          <ac:spMkLst>
            <pc:docMk/>
            <pc:sldMk cId="2375853271" sldId="396"/>
            <ac:spMk id="12" creationId="{00000000-0000-0000-0000-000000000000}"/>
          </ac:spMkLst>
        </pc:spChg>
      </pc:sldChg>
      <pc:sldChg chg="modSp mod modNotesTx">
        <pc:chgData name="Ross Isdale" userId="3f82d2f7-e594-47ad-802c-0756067c0d8b" providerId="ADAL" clId="{094CDBA0-B160-7B41-90CD-22147C15ACF5}" dt="2021-08-06T16:02:33.841" v="471" actId="20577"/>
        <pc:sldMkLst>
          <pc:docMk/>
          <pc:sldMk cId="1165686869" sldId="398"/>
        </pc:sldMkLst>
        <pc:spChg chg="mod">
          <ac:chgData name="Ross Isdale" userId="3f82d2f7-e594-47ad-802c-0756067c0d8b" providerId="ADAL" clId="{094CDBA0-B160-7B41-90CD-22147C15ACF5}" dt="2021-08-06T15:54:37.393" v="100" actId="207"/>
          <ac:spMkLst>
            <pc:docMk/>
            <pc:sldMk cId="1165686869" sldId="398"/>
            <ac:spMk id="2" creationId="{00000000-0000-0000-0000-000000000000}"/>
          </ac:spMkLst>
        </pc:spChg>
        <pc:graphicFrameChg chg="modGraphic">
          <ac:chgData name="Ross Isdale" userId="3f82d2f7-e594-47ad-802c-0756067c0d8b" providerId="ADAL" clId="{094CDBA0-B160-7B41-90CD-22147C15ACF5}" dt="2021-08-06T15:54:40.365" v="101" actId="207"/>
          <ac:graphicFrameMkLst>
            <pc:docMk/>
            <pc:sldMk cId="1165686869" sldId="398"/>
            <ac:graphicFrameMk id="3" creationId="{568F28B7-B1D6-7E4F-8134-1B9E9A89CCA0}"/>
          </ac:graphicFrameMkLst>
        </pc:graphicFrameChg>
      </pc:sldChg>
      <pc:sldChg chg="modSp mod modNotesTx">
        <pc:chgData name="Ross Isdale" userId="3f82d2f7-e594-47ad-802c-0756067c0d8b" providerId="ADAL" clId="{094CDBA0-B160-7B41-90CD-22147C15ACF5}" dt="2021-08-06T15:57:03.979" v="113" actId="20577"/>
        <pc:sldMkLst>
          <pc:docMk/>
          <pc:sldMk cId="4044840778" sldId="399"/>
        </pc:sldMkLst>
        <pc:spChg chg="mod">
          <ac:chgData name="Ross Isdale" userId="3f82d2f7-e594-47ad-802c-0756067c0d8b" providerId="ADAL" clId="{094CDBA0-B160-7B41-90CD-22147C15ACF5}" dt="2021-08-06T15:54:47.500" v="102" actId="207"/>
          <ac:spMkLst>
            <pc:docMk/>
            <pc:sldMk cId="4044840778" sldId="399"/>
            <ac:spMk id="23" creationId="{E393CBF9-0E2C-3944-9159-754AAA2FF33F}"/>
          </ac:spMkLst>
        </pc:spChg>
      </pc:sldChg>
      <pc:sldChg chg="modSp mod">
        <pc:chgData name="Ross Isdale" userId="3f82d2f7-e594-47ad-802c-0756067c0d8b" providerId="ADAL" clId="{094CDBA0-B160-7B41-90CD-22147C15ACF5}" dt="2021-08-06T15:55:06.915" v="106" actId="207"/>
        <pc:sldMkLst>
          <pc:docMk/>
          <pc:sldMk cId="219568717" sldId="451"/>
        </pc:sldMkLst>
        <pc:spChg chg="mod">
          <ac:chgData name="Ross Isdale" userId="3f82d2f7-e594-47ad-802c-0756067c0d8b" providerId="ADAL" clId="{094CDBA0-B160-7B41-90CD-22147C15ACF5}" dt="2021-08-06T15:55:03.219" v="105" actId="207"/>
          <ac:spMkLst>
            <pc:docMk/>
            <pc:sldMk cId="219568717" sldId="451"/>
            <ac:spMk id="6" creationId="{00000000-0000-0000-0000-000000000000}"/>
          </ac:spMkLst>
        </pc:spChg>
        <pc:spChg chg="mod">
          <ac:chgData name="Ross Isdale" userId="3f82d2f7-e594-47ad-802c-0756067c0d8b" providerId="ADAL" clId="{094CDBA0-B160-7B41-90CD-22147C15ACF5}" dt="2021-08-06T15:55:06.915" v="106" actId="207"/>
          <ac:spMkLst>
            <pc:docMk/>
            <pc:sldMk cId="219568717" sldId="451"/>
            <ac:spMk id="11" creationId="{00000000-0000-0000-0000-000000000000}"/>
          </ac:spMkLst>
        </pc:spChg>
      </pc:sldChg>
      <pc:sldChg chg="addSp delSp modSp mod modNotesTx">
        <pc:chgData name="Ross Isdale" userId="3f82d2f7-e594-47ad-802c-0756067c0d8b" providerId="ADAL" clId="{094CDBA0-B160-7B41-90CD-22147C15ACF5}" dt="2021-08-07T13:14:57.526" v="677" actId="20577"/>
        <pc:sldMkLst>
          <pc:docMk/>
          <pc:sldMk cId="4010610696" sldId="454"/>
        </pc:sldMkLst>
        <pc:spChg chg="mod">
          <ac:chgData name="Ross Isdale" userId="3f82d2f7-e594-47ad-802c-0756067c0d8b" providerId="ADAL" clId="{094CDBA0-B160-7B41-90CD-22147C15ACF5}" dt="2021-08-07T13:10:57.605" v="504" actId="207"/>
          <ac:spMkLst>
            <pc:docMk/>
            <pc:sldMk cId="4010610696" sldId="454"/>
            <ac:spMk id="6" creationId="{00000000-0000-0000-0000-000000000000}"/>
          </ac:spMkLst>
        </pc:spChg>
        <pc:spChg chg="mod">
          <ac:chgData name="Ross Isdale" userId="3f82d2f7-e594-47ad-802c-0756067c0d8b" providerId="ADAL" clId="{094CDBA0-B160-7B41-90CD-22147C15ACF5}" dt="2021-08-07T13:13:29.628" v="565" actId="255"/>
          <ac:spMkLst>
            <pc:docMk/>
            <pc:sldMk cId="4010610696" sldId="454"/>
            <ac:spMk id="11" creationId="{00000000-0000-0000-0000-000000000000}"/>
          </ac:spMkLst>
        </pc:spChg>
        <pc:grpChg chg="mod">
          <ac:chgData name="Ross Isdale" userId="3f82d2f7-e594-47ad-802c-0756067c0d8b" providerId="ADAL" clId="{094CDBA0-B160-7B41-90CD-22147C15ACF5}" dt="2021-08-07T13:12:15.332" v="530" actId="1076"/>
          <ac:grpSpMkLst>
            <pc:docMk/>
            <pc:sldMk cId="4010610696" sldId="454"/>
            <ac:grpSpMk id="2" creationId="{495891A8-6282-B040-907E-EF0DE0845391}"/>
          </ac:grpSpMkLst>
        </pc:grpChg>
        <pc:picChg chg="del">
          <ac:chgData name="Ross Isdale" userId="3f82d2f7-e594-47ad-802c-0756067c0d8b" providerId="ADAL" clId="{094CDBA0-B160-7B41-90CD-22147C15ACF5}" dt="2021-08-06T15:45:58.415" v="46" actId="478"/>
          <ac:picMkLst>
            <pc:docMk/>
            <pc:sldMk cId="4010610696" sldId="454"/>
            <ac:picMk id="7" creationId="{00000000-0000-0000-0000-000000000000}"/>
          </ac:picMkLst>
        </pc:picChg>
        <pc:picChg chg="add mod">
          <ac:chgData name="Ross Isdale" userId="3f82d2f7-e594-47ad-802c-0756067c0d8b" providerId="ADAL" clId="{094CDBA0-B160-7B41-90CD-22147C15ACF5}" dt="2021-08-07T13:12:45.145" v="552" actId="1038"/>
          <ac:picMkLst>
            <pc:docMk/>
            <pc:sldMk cId="4010610696" sldId="454"/>
            <ac:picMk id="8" creationId="{152D1CFE-91B5-854E-A327-6A662932D0D3}"/>
          </ac:picMkLst>
        </pc:picChg>
        <pc:picChg chg="mod">
          <ac:chgData name="Ross Isdale" userId="3f82d2f7-e594-47ad-802c-0756067c0d8b" providerId="ADAL" clId="{094CDBA0-B160-7B41-90CD-22147C15ACF5}" dt="2021-08-07T13:12:15.332" v="530" actId="1076"/>
          <ac:picMkLst>
            <pc:docMk/>
            <pc:sldMk cId="4010610696" sldId="454"/>
            <ac:picMk id="9" creationId="{EF348F34-EBFC-4043-882A-7546FA9B6252}"/>
          </ac:picMkLst>
        </pc:picChg>
        <pc:picChg chg="mod">
          <ac:chgData name="Ross Isdale" userId="3f82d2f7-e594-47ad-802c-0756067c0d8b" providerId="ADAL" clId="{094CDBA0-B160-7B41-90CD-22147C15ACF5}" dt="2021-08-07T13:12:15.332" v="530" actId="1076"/>
          <ac:picMkLst>
            <pc:docMk/>
            <pc:sldMk cId="4010610696" sldId="454"/>
            <ac:picMk id="12" creationId="{56700216-30E1-E24B-BA0F-5D70FB6D8F48}"/>
          </ac:picMkLst>
        </pc:picChg>
      </pc:sldChg>
      <pc:sldChg chg="addSp delSp add del setBg delDesignElem">
        <pc:chgData name="Ross Isdale" userId="3f82d2f7-e594-47ad-802c-0756067c0d8b" providerId="ADAL" clId="{094CDBA0-B160-7B41-90CD-22147C15ACF5}" dt="2021-08-07T13:09:32.001" v="474"/>
        <pc:sldMkLst>
          <pc:docMk/>
          <pc:sldMk cId="2687579518" sldId="455"/>
        </pc:sldMkLst>
        <pc:spChg chg="add del">
          <ac:chgData name="Ross Isdale" userId="3f82d2f7-e594-47ad-802c-0756067c0d8b" providerId="ADAL" clId="{094CDBA0-B160-7B41-90CD-22147C15ACF5}" dt="2021-08-07T13:09:32.001" v="474"/>
          <ac:spMkLst>
            <pc:docMk/>
            <pc:sldMk cId="2687579518" sldId="455"/>
            <ac:spMk id="15" creationId="{C59AB4C8-9178-4F7A-8404-6890510B5917}"/>
          </ac:spMkLst>
        </pc:spChg>
      </pc:sldChg>
      <pc:sldChg chg="addSp delSp add del setBg delDesignElem">
        <pc:chgData name="Ross Isdale" userId="3f82d2f7-e594-47ad-802c-0756067c0d8b" providerId="ADAL" clId="{094CDBA0-B160-7B41-90CD-22147C15ACF5}" dt="2021-08-07T13:09:36.216" v="478"/>
        <pc:sldMkLst>
          <pc:docMk/>
          <pc:sldMk cId="3038034525" sldId="455"/>
        </pc:sldMkLst>
        <pc:spChg chg="add del">
          <ac:chgData name="Ross Isdale" userId="3f82d2f7-e594-47ad-802c-0756067c0d8b" providerId="ADAL" clId="{094CDBA0-B160-7B41-90CD-22147C15ACF5}" dt="2021-08-07T13:09:36.216" v="478"/>
          <ac:spMkLst>
            <pc:docMk/>
            <pc:sldMk cId="3038034525" sldId="455"/>
            <ac:spMk id="15" creationId="{C59AB4C8-9178-4F7A-8404-6890510B5917}"/>
          </ac:spMkLst>
        </pc:spChg>
      </pc:sldChg>
      <pc:sldChg chg="del">
        <pc:chgData name="Ross Isdale" userId="3f82d2f7-e594-47ad-802c-0756067c0d8b" providerId="ADAL" clId="{094CDBA0-B160-7B41-90CD-22147C15ACF5}" dt="2021-08-06T15:46:45.193" v="52" actId="2696"/>
        <pc:sldMkLst>
          <pc:docMk/>
          <pc:sldMk cId="394237856" sldId="456"/>
        </pc:sldMkLst>
      </pc:sldChg>
    </pc:docChg>
  </pc:docChgLst>
  <pc:docChgLst>
    <pc:chgData name="Martin Rhodes" userId="S::martin.rhodes@sftf.org.uk::7fc54900-111f-426b-b85b-ebc7a3e78e46" providerId="AD" clId="Web-{8ECEF50C-F5D8-E32D-E440-8198224BE6E0}"/>
    <pc:docChg chg="modSld">
      <pc:chgData name="Martin Rhodes" userId="S::martin.rhodes@sftf.org.uk::7fc54900-111f-426b-b85b-ebc7a3e78e46" providerId="AD" clId="Web-{8ECEF50C-F5D8-E32D-E440-8198224BE6E0}" dt="2021-08-09T12:38:28.834" v="66" actId="20577"/>
      <pc:docMkLst>
        <pc:docMk/>
      </pc:docMkLst>
      <pc:sldChg chg="modSp">
        <pc:chgData name="Martin Rhodes" userId="S::martin.rhodes@sftf.org.uk::7fc54900-111f-426b-b85b-ebc7a3e78e46" providerId="AD" clId="Web-{8ECEF50C-F5D8-E32D-E440-8198224BE6E0}" dt="2021-08-09T12:38:28.834" v="66" actId="20577"/>
        <pc:sldMkLst>
          <pc:docMk/>
          <pc:sldMk cId="2375853271" sldId="396"/>
        </pc:sldMkLst>
        <pc:spChg chg="mod">
          <ac:chgData name="Martin Rhodes" userId="S::martin.rhodes@sftf.org.uk::7fc54900-111f-426b-b85b-ebc7a3e78e46" providerId="AD" clId="Web-{8ECEF50C-F5D8-E32D-E440-8198224BE6E0}" dt="2021-08-09T12:38:28.834" v="66" actId="20577"/>
          <ac:spMkLst>
            <pc:docMk/>
            <pc:sldMk cId="2375853271" sldId="396"/>
            <ac:spMk id="12" creationId="{00000000-0000-0000-0000-000000000000}"/>
          </ac:spMkLst>
        </pc:spChg>
        <pc:graphicFrameChg chg="mod modGraphic">
          <ac:chgData name="Martin Rhodes" userId="S::martin.rhodes@sftf.org.uk::7fc54900-111f-426b-b85b-ebc7a3e78e46" providerId="AD" clId="Web-{8ECEF50C-F5D8-E32D-E440-8198224BE6E0}" dt="2021-08-09T12:37:16.489" v="63"/>
          <ac:graphicFrameMkLst>
            <pc:docMk/>
            <pc:sldMk cId="2375853271" sldId="396"/>
            <ac:graphicFrameMk id="7"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309" cy="501576"/>
          </a:xfrm>
          <a:prstGeom prst="rect">
            <a:avLst/>
          </a:prstGeom>
        </p:spPr>
        <p:txBody>
          <a:bodyPr vert="horz" lIns="92455" tIns="46227" rIns="92455" bIns="46227" rtlCol="0"/>
          <a:lstStyle>
            <a:lvl1pPr algn="l">
              <a:defRPr sz="1200"/>
            </a:lvl1pPr>
          </a:lstStyle>
          <a:p>
            <a:pPr>
              <a:defRPr/>
            </a:pPr>
            <a:endParaRPr lang="en-GB" dirty="0"/>
          </a:p>
        </p:txBody>
      </p:sp>
      <p:sp>
        <p:nvSpPr>
          <p:cNvPr id="3" name="Date Placeholder 2"/>
          <p:cNvSpPr>
            <a:spLocks noGrp="1"/>
          </p:cNvSpPr>
          <p:nvPr>
            <p:ph type="dt" sz="quarter" idx="1"/>
          </p:nvPr>
        </p:nvSpPr>
        <p:spPr>
          <a:xfrm>
            <a:off x="3901832" y="0"/>
            <a:ext cx="2986309" cy="501576"/>
          </a:xfrm>
          <a:prstGeom prst="rect">
            <a:avLst/>
          </a:prstGeom>
        </p:spPr>
        <p:txBody>
          <a:bodyPr vert="horz" lIns="92455" tIns="46227" rIns="92455" bIns="46227" rtlCol="0"/>
          <a:lstStyle>
            <a:lvl1pPr algn="r">
              <a:defRPr sz="1200"/>
            </a:lvl1pPr>
          </a:lstStyle>
          <a:p>
            <a:pPr>
              <a:defRPr/>
            </a:pPr>
            <a:fld id="{B8A677C0-B630-4F4A-89A0-8370403238E4}" type="datetimeFigureOut">
              <a:rPr lang="en-GB"/>
              <a:pPr>
                <a:defRPr/>
              </a:pPr>
              <a:t>09/08/2021</a:t>
            </a:fld>
            <a:endParaRPr lang="en-GB" dirty="0"/>
          </a:p>
        </p:txBody>
      </p:sp>
      <p:sp>
        <p:nvSpPr>
          <p:cNvPr id="4" name="Footer Placeholder 3"/>
          <p:cNvSpPr>
            <a:spLocks noGrp="1"/>
          </p:cNvSpPr>
          <p:nvPr>
            <p:ph type="ftr" sz="quarter" idx="2"/>
          </p:nvPr>
        </p:nvSpPr>
        <p:spPr>
          <a:xfrm>
            <a:off x="0" y="9517122"/>
            <a:ext cx="2986309" cy="501575"/>
          </a:xfrm>
          <a:prstGeom prst="rect">
            <a:avLst/>
          </a:prstGeom>
        </p:spPr>
        <p:txBody>
          <a:bodyPr vert="horz" lIns="92455" tIns="46227" rIns="92455" bIns="46227"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901832" y="9517122"/>
            <a:ext cx="2986309" cy="501575"/>
          </a:xfrm>
          <a:prstGeom prst="rect">
            <a:avLst/>
          </a:prstGeom>
        </p:spPr>
        <p:txBody>
          <a:bodyPr vert="horz" lIns="92455" tIns="46227" rIns="92455" bIns="46227" rtlCol="0" anchor="b"/>
          <a:lstStyle>
            <a:lvl1pPr algn="r">
              <a:defRPr sz="1200"/>
            </a:lvl1pPr>
          </a:lstStyle>
          <a:p>
            <a:pPr>
              <a:defRPr/>
            </a:pPr>
            <a:fld id="{82ED1620-60DF-4958-9A2E-677D88EFF343}" type="slidenum">
              <a:rPr lang="en-GB"/>
              <a:pPr>
                <a:defRPr/>
              </a:pPr>
              <a:t>‹#›</a:t>
            </a:fld>
            <a:endParaRPr lang="en-GB" dirty="0"/>
          </a:p>
        </p:txBody>
      </p:sp>
    </p:spTree>
    <p:extLst>
      <p:ext uri="{BB962C8B-B14F-4D97-AF65-F5344CB8AC3E}">
        <p14:creationId xmlns:p14="http://schemas.microsoft.com/office/powerpoint/2010/main" val="174204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6309" cy="50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a:defRPr sz="1200"/>
            </a:lvl1pPr>
          </a:lstStyle>
          <a:p>
            <a:pPr>
              <a:defRPr/>
            </a:pPr>
            <a:endParaRPr lang="en-GB" dirty="0"/>
          </a:p>
        </p:txBody>
      </p:sp>
      <p:sp>
        <p:nvSpPr>
          <p:cNvPr id="5123" name="Rectangle 3"/>
          <p:cNvSpPr>
            <a:spLocks noGrp="1" noChangeArrowheads="1"/>
          </p:cNvSpPr>
          <p:nvPr>
            <p:ph type="dt" idx="1"/>
          </p:nvPr>
        </p:nvSpPr>
        <p:spPr bwMode="auto">
          <a:xfrm>
            <a:off x="3901832" y="0"/>
            <a:ext cx="2986309" cy="50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algn="r">
              <a:defRPr sz="1200"/>
            </a:lvl1pPr>
          </a:lstStyle>
          <a:p>
            <a:pPr>
              <a:defRPr/>
            </a:pPr>
            <a:endParaRPr lang="en-GB" dirty="0"/>
          </a:p>
        </p:txBody>
      </p:sp>
      <p:sp>
        <p:nvSpPr>
          <p:cNvPr id="34820" name="Rectangle 4"/>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8654" y="4759362"/>
            <a:ext cx="5512444" cy="450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517122"/>
            <a:ext cx="2986309" cy="50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a:defRPr sz="1200"/>
            </a:lvl1pPr>
          </a:lstStyle>
          <a:p>
            <a:pPr>
              <a:defRPr/>
            </a:pPr>
            <a:endParaRPr lang="en-GB" dirty="0"/>
          </a:p>
        </p:txBody>
      </p:sp>
      <p:sp>
        <p:nvSpPr>
          <p:cNvPr id="5127" name="Rectangle 7"/>
          <p:cNvSpPr>
            <a:spLocks noGrp="1" noChangeArrowheads="1"/>
          </p:cNvSpPr>
          <p:nvPr>
            <p:ph type="sldNum" sz="quarter" idx="5"/>
          </p:nvPr>
        </p:nvSpPr>
        <p:spPr bwMode="auto">
          <a:xfrm>
            <a:off x="3901832" y="9517122"/>
            <a:ext cx="2986309" cy="50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algn="r">
              <a:defRPr sz="1200"/>
            </a:lvl1pPr>
          </a:lstStyle>
          <a:p>
            <a:pPr>
              <a:defRPr/>
            </a:pPr>
            <a:fld id="{B3754F2B-72FA-4A48-8256-251C142C6B9D}" type="slidenum">
              <a:rPr lang="en-GB"/>
              <a:pPr>
                <a:defRPr/>
              </a:pPr>
              <a:t>‹#›</a:t>
            </a:fld>
            <a:endParaRPr lang="en-GB" dirty="0"/>
          </a:p>
        </p:txBody>
      </p:sp>
    </p:spTree>
    <p:extLst>
      <p:ext uri="{BB962C8B-B14F-4D97-AF65-F5344CB8AC3E}">
        <p14:creationId xmlns:p14="http://schemas.microsoft.com/office/powerpoint/2010/main" val="1693953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dirty="0"/>
          </a:p>
        </p:txBody>
      </p:sp>
      <p:sp>
        <p:nvSpPr>
          <p:cNvPr id="35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51197" indent="-288922" eaLnBrk="0" hangingPunct="0">
              <a:spcBef>
                <a:spcPct val="30000"/>
              </a:spcBef>
              <a:defRPr sz="1200">
                <a:solidFill>
                  <a:schemeClr val="tx1"/>
                </a:solidFill>
                <a:latin typeface="Arial" charset="0"/>
                <a:cs typeface="Arial" charset="0"/>
              </a:defRPr>
            </a:lvl2pPr>
            <a:lvl3pPr marL="1155687" indent="-231137" eaLnBrk="0" hangingPunct="0">
              <a:spcBef>
                <a:spcPct val="30000"/>
              </a:spcBef>
              <a:defRPr sz="1200">
                <a:solidFill>
                  <a:schemeClr val="tx1"/>
                </a:solidFill>
                <a:latin typeface="Arial" charset="0"/>
                <a:cs typeface="Arial" charset="0"/>
              </a:defRPr>
            </a:lvl3pPr>
            <a:lvl4pPr marL="1617962" indent="-231137" eaLnBrk="0" hangingPunct="0">
              <a:spcBef>
                <a:spcPct val="30000"/>
              </a:spcBef>
              <a:defRPr sz="1200">
                <a:solidFill>
                  <a:schemeClr val="tx1"/>
                </a:solidFill>
                <a:latin typeface="Arial" charset="0"/>
                <a:cs typeface="Arial" charset="0"/>
              </a:defRPr>
            </a:lvl4pPr>
            <a:lvl5pPr marL="2080237" indent="-231137" eaLnBrk="0" hangingPunct="0">
              <a:spcBef>
                <a:spcPct val="30000"/>
              </a:spcBef>
              <a:defRPr sz="1200">
                <a:solidFill>
                  <a:schemeClr val="tx1"/>
                </a:solidFill>
                <a:latin typeface="Arial" charset="0"/>
                <a:cs typeface="Arial" charset="0"/>
              </a:defRPr>
            </a:lvl5pPr>
            <a:lvl6pPr marL="2542512" indent="-231137" eaLnBrk="0" fontAlgn="base" hangingPunct="0">
              <a:spcBef>
                <a:spcPct val="30000"/>
              </a:spcBef>
              <a:spcAft>
                <a:spcPct val="0"/>
              </a:spcAft>
              <a:defRPr sz="1200">
                <a:solidFill>
                  <a:schemeClr val="tx1"/>
                </a:solidFill>
                <a:latin typeface="Arial" charset="0"/>
                <a:cs typeface="Arial" charset="0"/>
              </a:defRPr>
            </a:lvl6pPr>
            <a:lvl7pPr marL="3004787" indent="-231137" eaLnBrk="0" fontAlgn="base" hangingPunct="0">
              <a:spcBef>
                <a:spcPct val="30000"/>
              </a:spcBef>
              <a:spcAft>
                <a:spcPct val="0"/>
              </a:spcAft>
              <a:defRPr sz="1200">
                <a:solidFill>
                  <a:schemeClr val="tx1"/>
                </a:solidFill>
                <a:latin typeface="Arial" charset="0"/>
                <a:cs typeface="Arial" charset="0"/>
              </a:defRPr>
            </a:lvl7pPr>
            <a:lvl8pPr marL="3467062" indent="-231137" eaLnBrk="0" fontAlgn="base" hangingPunct="0">
              <a:spcBef>
                <a:spcPct val="30000"/>
              </a:spcBef>
              <a:spcAft>
                <a:spcPct val="0"/>
              </a:spcAft>
              <a:defRPr sz="1200">
                <a:solidFill>
                  <a:schemeClr val="tx1"/>
                </a:solidFill>
                <a:latin typeface="Arial" charset="0"/>
                <a:cs typeface="Arial" charset="0"/>
              </a:defRPr>
            </a:lvl8pPr>
            <a:lvl9pPr marL="3929337" indent="-2311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895D7A3-ABBB-4178-B5EC-E5167DEB5CB5}" type="slidenum">
              <a:rPr lang="en-GB" altLang="en-US" smtClean="0"/>
              <a:pPr eaLnBrk="1" hangingPunct="1">
                <a:spcBef>
                  <a:spcPct val="0"/>
                </a:spcBef>
              </a:pPr>
              <a:t>1</a:t>
            </a:fld>
            <a:endParaRPr lang="en-GB" altLang="en-US" dirty="0"/>
          </a:p>
        </p:txBody>
      </p:sp>
    </p:spTree>
    <p:extLst>
      <p:ext uri="{BB962C8B-B14F-4D97-AF65-F5344CB8AC3E}">
        <p14:creationId xmlns:p14="http://schemas.microsoft.com/office/powerpoint/2010/main" val="2958821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50">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B3754F2B-72FA-4A48-8256-251C142C6B9D}" type="slidenum">
              <a:rPr lang="en-GB" smtClean="0"/>
              <a:pPr>
                <a:defRPr/>
              </a:pPr>
              <a:t>10</a:t>
            </a:fld>
            <a:endParaRPr lang="en-GB" dirty="0"/>
          </a:p>
        </p:txBody>
      </p:sp>
    </p:spTree>
    <p:extLst>
      <p:ext uri="{BB962C8B-B14F-4D97-AF65-F5344CB8AC3E}">
        <p14:creationId xmlns:p14="http://schemas.microsoft.com/office/powerpoint/2010/main" val="55580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550" rtl="0" eaLnBrk="0" fontAlgn="base" latinLnBrk="0" hangingPunct="0">
              <a:lnSpc>
                <a:spcPct val="100000"/>
              </a:lnSpc>
              <a:spcBef>
                <a:spcPct val="30000"/>
              </a:spcBef>
              <a:spcAft>
                <a:spcPct val="0"/>
              </a:spcAft>
              <a:buClrTx/>
              <a:buSzTx/>
              <a:buFontTx/>
              <a:buNone/>
              <a:tabLst/>
              <a:defRPr/>
            </a:pPr>
            <a:r>
              <a:rPr lang="en-GB" dirty="0"/>
              <a:t>It’s an alternative way of doing business that aims to build an equal and respectful relationship between producers in developing countries and consumers. Producers give consumers a product they need, and consumers in return give them a fair price; this creates a mutually beneficial relationship.</a:t>
            </a:r>
          </a:p>
          <a:p>
            <a:pPr marL="0" marR="0" lvl="0" indent="0" algn="l" defTabSz="92455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24550" rtl="0" eaLnBrk="0" fontAlgn="base" latinLnBrk="0" hangingPunct="0">
              <a:lnSpc>
                <a:spcPct val="100000"/>
              </a:lnSpc>
              <a:spcBef>
                <a:spcPct val="30000"/>
              </a:spcBef>
              <a:spcAft>
                <a:spcPct val="0"/>
              </a:spcAft>
              <a:buClrTx/>
              <a:buSzTx/>
              <a:buFontTx/>
              <a:buNone/>
              <a:tabLst/>
              <a:defRPr/>
            </a:pPr>
            <a:r>
              <a:rPr lang="en-GB" dirty="0"/>
              <a:t>Fair Trade exists within the much broader trade justice movement</a:t>
            </a:r>
            <a:r>
              <a:rPr lang="en-GB" baseline="0" dirty="0"/>
              <a:t> which is also concerned with many issues such reducing the monopoly of large companies, ensuring income tax is paid etc. Worth bearing in mind that FT is one response to </a:t>
            </a:r>
            <a:r>
              <a:rPr lang="en-GB" dirty="0"/>
              <a:t>the problem of trade injustice:</a:t>
            </a:r>
            <a:r>
              <a:rPr lang="en-GB" baseline="0" dirty="0"/>
              <a:t> it deals with giving</a:t>
            </a:r>
            <a:r>
              <a:rPr lang="en-GB" dirty="0"/>
              <a:t> producers from developing countries the</a:t>
            </a:r>
            <a:r>
              <a:rPr lang="en-GB" baseline="0" dirty="0"/>
              <a:t> opportunity to</a:t>
            </a:r>
            <a:r>
              <a:rPr lang="en-GB" dirty="0"/>
              <a:t> sell their products for a fairer price and on fairer trading terms.</a:t>
            </a:r>
            <a:endParaRPr lang="en-GB" baseline="0" dirty="0"/>
          </a:p>
        </p:txBody>
      </p:sp>
      <p:sp>
        <p:nvSpPr>
          <p:cNvPr id="4" name="Slide Number Placeholder 3"/>
          <p:cNvSpPr>
            <a:spLocks noGrp="1"/>
          </p:cNvSpPr>
          <p:nvPr>
            <p:ph type="sldNum" sz="quarter" idx="10"/>
          </p:nvPr>
        </p:nvSpPr>
        <p:spPr/>
        <p:txBody>
          <a:bodyPr/>
          <a:lstStyle/>
          <a:p>
            <a:pPr>
              <a:defRPr/>
            </a:pPr>
            <a:fld id="{B3754F2B-72FA-4A48-8256-251C142C6B9D}" type="slidenum">
              <a:rPr lang="en-GB" smtClean="0"/>
              <a:pPr>
                <a:defRPr/>
              </a:pPr>
              <a:t>2</a:t>
            </a:fld>
            <a:endParaRPr lang="en-GB" dirty="0"/>
          </a:p>
        </p:txBody>
      </p:sp>
    </p:spTree>
    <p:extLst>
      <p:ext uri="{BB962C8B-B14F-4D97-AF65-F5344CB8AC3E}">
        <p14:creationId xmlns:p14="http://schemas.microsoft.com/office/powerpoint/2010/main" val="288060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50">
              <a:defRPr/>
            </a:pPr>
            <a:r>
              <a:rPr lang="en-GB" sz="1200" b="0" i="0" kern="1200" dirty="0">
                <a:solidFill>
                  <a:schemeClr val="tx1"/>
                </a:solidFill>
                <a:effectLst/>
                <a:latin typeface="Arial" charset="0"/>
                <a:ea typeface="+mn-ea"/>
                <a:cs typeface="Arial" charset="0"/>
              </a:rPr>
              <a:t>Coffee farmers in Costa Rica have used the premium to replant trees to prevent soil erosion and have invested in environmentally friendly ovens</a:t>
            </a:r>
            <a:endParaRPr lang="en-GB" sz="1200" b="0" i="0" kern="1200" baseline="0" dirty="0">
              <a:solidFill>
                <a:schemeClr val="tx1"/>
              </a:solidFill>
              <a:effectLst/>
              <a:latin typeface="Arial" charset="0"/>
              <a:ea typeface="+mn-ea"/>
              <a:cs typeface="Arial" charset="0"/>
            </a:endParaRPr>
          </a:p>
          <a:p>
            <a:pPr defTabSz="924550">
              <a:defRPr/>
            </a:pPr>
            <a:r>
              <a:rPr lang="en-GB" sz="1200" b="0" i="0" kern="1200" dirty="0">
                <a:solidFill>
                  <a:schemeClr val="tx1"/>
                </a:solidFill>
                <a:effectLst/>
                <a:latin typeface="Arial" charset="0"/>
                <a:ea typeface="+mn-ea"/>
                <a:cs typeface="Arial" charset="0"/>
              </a:rPr>
              <a:t>Fairtrade Premiums are often used to train producers in organic and sustainable techniques like composting and using recycled materials, which can help them to convert to organic production in the future</a:t>
            </a:r>
            <a:endParaRPr lang="en-GB" baseline="0" dirty="0"/>
          </a:p>
        </p:txBody>
      </p:sp>
      <p:sp>
        <p:nvSpPr>
          <p:cNvPr id="4" name="Slide Number Placeholder 3"/>
          <p:cNvSpPr>
            <a:spLocks noGrp="1"/>
          </p:cNvSpPr>
          <p:nvPr>
            <p:ph type="sldNum" sz="quarter" idx="10"/>
          </p:nvPr>
        </p:nvSpPr>
        <p:spPr/>
        <p:txBody>
          <a:bodyPr/>
          <a:lstStyle/>
          <a:p>
            <a:pPr>
              <a:defRPr/>
            </a:pPr>
            <a:fld id="{B3754F2B-72FA-4A48-8256-251C142C6B9D}" type="slidenum">
              <a:rPr lang="en-GB" smtClean="0"/>
              <a:pPr>
                <a:defRPr/>
              </a:pPr>
              <a:t>3</a:t>
            </a:fld>
            <a:endParaRPr lang="en-GB" dirty="0"/>
          </a:p>
        </p:txBody>
      </p:sp>
    </p:spTree>
    <p:extLst>
      <p:ext uri="{BB962C8B-B14F-4D97-AF65-F5344CB8AC3E}">
        <p14:creationId xmlns:p14="http://schemas.microsoft.com/office/powerpoint/2010/main" val="197067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50">
              <a:defRPr/>
            </a:pPr>
            <a:endParaRPr lang="en-GB" baseline="0" dirty="0"/>
          </a:p>
        </p:txBody>
      </p:sp>
      <p:sp>
        <p:nvSpPr>
          <p:cNvPr id="4" name="Slide Number Placeholder 3"/>
          <p:cNvSpPr>
            <a:spLocks noGrp="1"/>
          </p:cNvSpPr>
          <p:nvPr>
            <p:ph type="sldNum" sz="quarter" idx="10"/>
          </p:nvPr>
        </p:nvSpPr>
        <p:spPr/>
        <p:txBody>
          <a:bodyPr/>
          <a:lstStyle/>
          <a:p>
            <a:pPr>
              <a:defRPr/>
            </a:pPr>
            <a:fld id="{B3754F2B-72FA-4A48-8256-251C142C6B9D}" type="slidenum">
              <a:rPr lang="en-GB" smtClean="0"/>
              <a:pPr>
                <a:defRPr/>
              </a:pPr>
              <a:t>4</a:t>
            </a:fld>
            <a:endParaRPr lang="en-GB" dirty="0"/>
          </a:p>
        </p:txBody>
      </p:sp>
    </p:spTree>
    <p:extLst>
      <p:ext uri="{BB962C8B-B14F-4D97-AF65-F5344CB8AC3E}">
        <p14:creationId xmlns:p14="http://schemas.microsoft.com/office/powerpoint/2010/main" val="353076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50">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B3754F2B-72FA-4A48-8256-251C142C6B9D}" type="slidenum">
              <a:rPr lang="en-GB" smtClean="0"/>
              <a:pPr>
                <a:defRPr/>
              </a:pPr>
              <a:t>5</a:t>
            </a:fld>
            <a:endParaRPr lang="en-GB" dirty="0"/>
          </a:p>
        </p:txBody>
      </p:sp>
    </p:spTree>
    <p:extLst>
      <p:ext uri="{BB962C8B-B14F-4D97-AF65-F5344CB8AC3E}">
        <p14:creationId xmlns:p14="http://schemas.microsoft.com/office/powerpoint/2010/main" val="425540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buClr>
                <a:srgbClr val="2F7DC1"/>
              </a:buClr>
            </a:pPr>
            <a:r>
              <a:rPr lang="en-GB" dirty="0"/>
              <a:t>The WFTO is the global community and verifier of social enterprises that fully practice Fair Trade. Spread across 83 countries, WFTO members all exist to serve marginalised communities. To be a WFTO Guaranteed member, an enterprise or organisation must demonstrate they put people and planet first in everything they do. They are democratically run by their members, who are part of a broader community of over 1,000 social enterprises and 1,500 shops. To become Guaranteed and to maintain this status, members need to be assessed through the WFTO Guarantee System (GS) which we will come on to in a moment.</a:t>
            </a:r>
            <a:endParaRPr lang="en-GB" sz="1200" b="1" dirty="0">
              <a:latin typeface="Arial" panose="020B0604020202020204" pitchFamily="34" charset="0"/>
              <a:cs typeface="Arial" panose="020B0604020202020204" pitchFamily="34" charset="0"/>
            </a:endParaRPr>
          </a:p>
          <a:p>
            <a:pPr>
              <a:spcBef>
                <a:spcPts val="600"/>
              </a:spcBef>
              <a:spcAft>
                <a:spcPts val="600"/>
              </a:spcAft>
              <a:buClr>
                <a:srgbClr val="2F7DC1"/>
              </a:buClr>
            </a:pPr>
            <a:endParaRPr lang="en-GB" sz="1200" b="1" dirty="0">
              <a:latin typeface="Arial" panose="020B0604020202020204" pitchFamily="34" charset="0"/>
              <a:cs typeface="Arial" panose="020B0604020202020204" pitchFamily="34" charset="0"/>
            </a:endParaRPr>
          </a:p>
          <a:p>
            <a:pPr>
              <a:spcBef>
                <a:spcPts val="600"/>
              </a:spcBef>
              <a:spcAft>
                <a:spcPts val="600"/>
              </a:spcAft>
              <a:buClr>
                <a:srgbClr val="2F7DC1"/>
              </a:buClr>
            </a:pPr>
            <a:endParaRPr lang="en-GB" sz="1200" b="1" dirty="0">
              <a:latin typeface="Arial" panose="020B0604020202020204" pitchFamily="34" charset="0"/>
              <a:cs typeface="Arial" panose="020B0604020202020204" pitchFamily="34" charset="0"/>
            </a:endParaRPr>
          </a:p>
          <a:p>
            <a:pPr>
              <a:spcBef>
                <a:spcPts val="600"/>
              </a:spcBef>
              <a:spcAft>
                <a:spcPts val="600"/>
              </a:spcAft>
              <a:buClr>
                <a:srgbClr val="2F7DC1"/>
              </a:buClr>
            </a:pPr>
            <a:r>
              <a:rPr lang="en-GB" sz="1200" b="1" dirty="0">
                <a:latin typeface="Arial" panose="020B0604020202020204" pitchFamily="34" charset="0"/>
                <a:cs typeface="Arial" panose="020B0604020202020204" pitchFamily="34" charset="0"/>
              </a:rPr>
              <a:t>Some introductory statistics about those already members of the WFTO</a:t>
            </a:r>
          </a:p>
          <a:p>
            <a:pPr>
              <a:spcBef>
                <a:spcPts val="600"/>
              </a:spcBef>
              <a:spcAft>
                <a:spcPts val="600"/>
              </a:spcAft>
              <a:buClr>
                <a:srgbClr val="2F7DC1"/>
              </a:buClr>
            </a:pPr>
            <a:endParaRPr lang="en-GB" sz="1200" b="1" dirty="0">
              <a:latin typeface="Arial" panose="020B0604020202020204" pitchFamily="34" charset="0"/>
              <a:cs typeface="Arial" panose="020B0604020202020204" pitchFamily="34" charset="0"/>
            </a:endParaRPr>
          </a:p>
          <a:p>
            <a:pPr>
              <a:spcBef>
                <a:spcPts val="600"/>
              </a:spcBef>
              <a:spcAft>
                <a:spcPts val="600"/>
              </a:spcAft>
              <a:buClr>
                <a:srgbClr val="2F7DC1"/>
              </a:buClr>
            </a:pPr>
            <a:r>
              <a:rPr lang="en-GB" sz="1200" b="1" dirty="0">
                <a:latin typeface="Arial" panose="020B0604020202020204" pitchFamily="34" charset="0"/>
                <a:cs typeface="Arial" panose="020B0604020202020204" pitchFamily="34" charset="0"/>
              </a:rPr>
              <a:t>Profits for purpose</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92 per cent reinvest all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profits in their social mission</a:t>
            </a:r>
            <a:br>
              <a:rPr lang="en-GB" sz="1200"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Led by women</a:t>
            </a:r>
            <a:br>
              <a:rPr lang="en-GB" sz="1200" b="1"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52 per cent of CEOs are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women</a:t>
            </a:r>
            <a:br>
              <a:rPr lang="en-GB" sz="1200" dirty="0">
                <a:latin typeface="Arial" panose="020B0604020202020204" pitchFamily="34" charset="0"/>
                <a:cs typeface="Arial" panose="020B0604020202020204" pitchFamily="34" charset="0"/>
              </a:rPr>
            </a:br>
            <a:endParaRPr lang="en-GB" sz="1200" b="1" dirty="0">
              <a:latin typeface="Arial" panose="020B0604020202020204" pitchFamily="34" charset="0"/>
              <a:cs typeface="Arial" panose="020B0604020202020204" pitchFamily="34" charset="0"/>
            </a:endParaRPr>
          </a:p>
          <a:p>
            <a:pPr>
              <a:spcBef>
                <a:spcPts val="600"/>
              </a:spcBef>
              <a:spcAft>
                <a:spcPts val="600"/>
              </a:spcAft>
              <a:buClr>
                <a:srgbClr val="2F7DC1"/>
              </a:buClr>
            </a:pPr>
            <a:r>
              <a:rPr lang="en-GB" sz="1200" b="1" dirty="0">
                <a:latin typeface="Arial" panose="020B0604020202020204" pitchFamily="34" charset="0"/>
                <a:cs typeface="Arial" panose="020B0604020202020204" pitchFamily="34" charset="0"/>
              </a:rPr>
              <a:t>More resilient</a:t>
            </a:r>
            <a:br>
              <a:rPr lang="en-GB" sz="1200" b="1"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4 times less likely to go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bankrupt</a:t>
            </a:r>
            <a:br>
              <a:rPr lang="en-GB" sz="1200"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Can put people and planet over profit</a:t>
            </a:r>
            <a:br>
              <a:rPr lang="en-GB" sz="1200" b="1"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85 per cent report actively sacrificing financial goals to pursue social or environmental goals, while retaining commercial viability</a:t>
            </a:r>
          </a:p>
          <a:p>
            <a:pPr marL="0" marR="0" lvl="0" indent="0" algn="l" defTabSz="924550" rtl="0" eaLnBrk="0" fontAlgn="base" latinLnBrk="0" hangingPunct="0">
              <a:lnSpc>
                <a:spcPct val="100000"/>
              </a:lnSpc>
              <a:spcBef>
                <a:spcPct val="30000"/>
              </a:spcBef>
              <a:spcAft>
                <a:spcPct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a:defRPr/>
            </a:pPr>
            <a:fld id="{B3754F2B-72FA-4A48-8256-251C142C6B9D}" type="slidenum">
              <a:rPr lang="en-GB" smtClean="0"/>
              <a:pPr>
                <a:defRPr/>
              </a:pPr>
              <a:t>6</a:t>
            </a:fld>
            <a:endParaRPr lang="en-GB" dirty="0"/>
          </a:p>
        </p:txBody>
      </p:sp>
    </p:spTree>
    <p:extLst>
      <p:ext uri="{BB962C8B-B14F-4D97-AF65-F5344CB8AC3E}">
        <p14:creationId xmlns:p14="http://schemas.microsoft.com/office/powerpoint/2010/main" val="162630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a:t>
            </a:r>
            <a:r>
              <a:rPr lang="en-GB" baseline="0" dirty="0"/>
              <a:t> raft of commodity certifications have arisen to focus on individual ingredients or commodities within products. Meanwhile, the last decade has seen a growth of verification systems to assess the mission and purpose of the broader business. The WFTO model is a hybrid of the two ideas.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WFTO GS combines Fair Trade and social enterprise verification into one. It is built to verify that an enterprise is mission-led, focused on the interests of its producers, and this is in the structure, systems and practices of the enterprise. It was created by experts and pioneers from the Fair Trade movement so as to be credible, clear, and affordable. In contrast to commodity certifiers, the GS assesses the entirety of a business, not just a specific product, ingredient or supply chain. It includes an assessment of the enterprise’s structure and business model, its operations and its supply chains. Members that pass the GS process attain the ‘Guaranteed Fair Trade Enterprise’ status and may use the WFTO Label on their products.</a:t>
            </a:r>
          </a:p>
          <a:p>
            <a:endParaRPr lang="en-GB" dirty="0"/>
          </a:p>
        </p:txBody>
      </p:sp>
      <p:sp>
        <p:nvSpPr>
          <p:cNvPr id="4" name="Slide Number Placeholder 3"/>
          <p:cNvSpPr>
            <a:spLocks noGrp="1"/>
          </p:cNvSpPr>
          <p:nvPr>
            <p:ph type="sldNum" sz="quarter" idx="5"/>
          </p:nvPr>
        </p:nvSpPr>
        <p:spPr/>
        <p:txBody>
          <a:bodyPr/>
          <a:lstStyle/>
          <a:p>
            <a:pPr>
              <a:defRPr/>
            </a:pPr>
            <a:fld id="{B3754F2B-72FA-4A48-8256-251C142C6B9D}" type="slidenum">
              <a:rPr lang="en-GB" smtClean="0"/>
              <a:pPr>
                <a:defRPr/>
              </a:pPr>
              <a:t>7</a:t>
            </a:fld>
            <a:endParaRPr lang="en-GB" dirty="0"/>
          </a:p>
        </p:txBody>
      </p:sp>
    </p:spTree>
    <p:extLst>
      <p:ext uri="{BB962C8B-B14F-4D97-AF65-F5344CB8AC3E}">
        <p14:creationId xmlns:p14="http://schemas.microsoft.com/office/powerpoint/2010/main" val="2497072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regarding the Guarantee System</a:t>
            </a:r>
          </a:p>
          <a:p>
            <a:endParaRPr lang="en-GB" dirty="0"/>
          </a:p>
          <a:p>
            <a:r>
              <a:rPr lang="en-GB" dirty="0"/>
              <a:t>At the broader level, the</a:t>
            </a:r>
            <a:r>
              <a:rPr lang="en-GB" baseline="0" dirty="0"/>
              <a:t> WFTO Guarantee System essentially asks three levels of questions:</a:t>
            </a:r>
          </a:p>
          <a:p>
            <a:pPr marL="228600" indent="-228600">
              <a:buAutoNum type="arabicParenR"/>
            </a:pPr>
            <a:r>
              <a:rPr lang="en-GB" baseline="0" dirty="0"/>
              <a:t>What is the mission and structure of the business, and does this embed Fair Trade into everything the business does?</a:t>
            </a:r>
          </a:p>
          <a:p>
            <a:pPr marL="228600" indent="-228600">
              <a:buAutoNum type="arabicParenR"/>
            </a:pPr>
            <a:r>
              <a:rPr lang="en-GB" baseline="0" dirty="0"/>
              <a:t>What are the trading practices of the business, and does this comply with the principles of Fair Trade?</a:t>
            </a:r>
          </a:p>
          <a:p>
            <a:pPr marL="228600" indent="-228600">
              <a:buAutoNum type="arabicParenR"/>
            </a:pPr>
            <a:r>
              <a:rPr lang="en-GB" baseline="0" dirty="0"/>
              <a:t>What are the conditions for workers, farmers and artisans, and does the enterprise make sure to have a positive impact on their lives?</a:t>
            </a:r>
          </a:p>
          <a:p>
            <a:pPr marL="0" indent="0">
              <a:buNone/>
            </a:pPr>
            <a:endParaRPr lang="en-GB" dirty="0"/>
          </a:p>
          <a:p>
            <a:pPr marL="0" indent="0">
              <a:buNone/>
            </a:pPr>
            <a:r>
              <a:rPr lang="en-GB" dirty="0"/>
              <a:t>The journey begins by creating a WFTO account and applying to become a provisional member. As a starting point, enterprises wishing to apply must be able to demonstrate to the WFTO their: </a:t>
            </a:r>
          </a:p>
          <a:p>
            <a:pPr marL="0" indent="0">
              <a:buNone/>
            </a:pPr>
            <a:endParaRPr lang="en-GB" dirty="0"/>
          </a:p>
          <a:p>
            <a:pPr marL="0" indent="0">
              <a:buNone/>
            </a:pPr>
            <a:r>
              <a:rPr lang="en-GB" dirty="0"/>
              <a:t>o commitment to the Fair Trade Principles and Code of Practice;</a:t>
            </a:r>
          </a:p>
          <a:p>
            <a:pPr marL="0" indent="0">
              <a:buNone/>
            </a:pPr>
            <a:r>
              <a:rPr lang="en-GB" dirty="0"/>
              <a:t>o commitment to helping disadvantaged groups and have this as one of the core missions of their organisation; </a:t>
            </a:r>
          </a:p>
          <a:p>
            <a:pPr marL="0" indent="0">
              <a:buNone/>
            </a:pPr>
            <a:r>
              <a:rPr lang="en-GB" dirty="0"/>
              <a:t>o sound economic performance and hand in at least one set of financial accounts; and </a:t>
            </a:r>
          </a:p>
          <a:p>
            <a:pPr marL="0" indent="0">
              <a:buNone/>
            </a:pPr>
            <a:r>
              <a:rPr lang="en-GB" dirty="0"/>
              <a:t>o sustainable practices in their production processes/supply chain. </a:t>
            </a:r>
          </a:p>
          <a:p>
            <a:pPr marL="0" indent="0">
              <a:buNone/>
            </a:pPr>
            <a:endParaRPr lang="en-GB" dirty="0"/>
          </a:p>
          <a:p>
            <a:pPr marL="0" indent="0">
              <a:buNone/>
            </a:pPr>
            <a:r>
              <a:rPr lang="en-GB" dirty="0"/>
              <a:t>Approved applicants will be welcomed into the WFTO community as a provisional member with limited rights. </a:t>
            </a:r>
          </a:p>
          <a:p>
            <a:pPr marL="0" indent="0">
              <a:buNone/>
            </a:pPr>
            <a:endParaRPr lang="en-GB" dirty="0"/>
          </a:p>
          <a:p>
            <a:pPr marL="0" indent="0">
              <a:buNone/>
            </a:pPr>
            <a:r>
              <a:rPr lang="en-GB" dirty="0"/>
              <a:t>Full membership is attained after the organisation has successfully passed the first Monitoring Audit. Provisional members are then asked to complete a Self Assessment Report (SAR) within one year to check their way of working is in line with the WFTO Fair Trade Standard. </a:t>
            </a:r>
          </a:p>
          <a:p>
            <a:pPr marL="0" indent="0">
              <a:buNone/>
            </a:pPr>
            <a:endParaRPr lang="en-GB" dirty="0"/>
          </a:p>
          <a:p>
            <a:pPr marL="0" indent="0">
              <a:buNone/>
            </a:pPr>
            <a:r>
              <a:rPr lang="en-GB" dirty="0"/>
              <a:t>Once the SAR is completed, an already Guaranteed member in Malawi will likely be on hand as a Peer visitor to help you achieve and improve compliance with the Standard, highlighting good practices and raising issues of concern. </a:t>
            </a:r>
          </a:p>
          <a:p>
            <a:pPr marL="0" indent="0">
              <a:buNone/>
            </a:pPr>
            <a:endParaRPr lang="en-GB" dirty="0"/>
          </a:p>
          <a:p>
            <a:pPr marL="0" indent="0">
              <a:buNone/>
            </a:pPr>
            <a:r>
              <a:rPr lang="en-GB" dirty="0"/>
              <a:t>At the next stage, a Guarantee System auditor from your region will look at your SAR and review supporting information during a visit. They will also visit a selection of your suppliers to check conditions and practices.</a:t>
            </a:r>
          </a:p>
          <a:p>
            <a:pPr marL="0" indent="0">
              <a:buNone/>
            </a:pPr>
            <a:endParaRPr lang="en-GB" dirty="0"/>
          </a:p>
          <a:p>
            <a:pPr marL="0" indent="0">
              <a:buNone/>
            </a:pPr>
            <a:r>
              <a:rPr lang="en-GB" dirty="0"/>
              <a:t>The WFTO will then review the audit report and you may need to set up an improvement plan before Guaranteed status is approved. If approved, you will then become a full WFTO Guaranteed member! Once you're a member, there's a regular monitoring cycle the WFTO follow, which is outlined above.</a:t>
            </a:r>
          </a:p>
          <a:p>
            <a:endParaRPr lang="en-GB" dirty="0"/>
          </a:p>
        </p:txBody>
      </p:sp>
      <p:sp>
        <p:nvSpPr>
          <p:cNvPr id="4" name="Slide Number Placeholder 3"/>
          <p:cNvSpPr>
            <a:spLocks noGrp="1"/>
          </p:cNvSpPr>
          <p:nvPr>
            <p:ph type="sldNum" sz="quarter" idx="5"/>
          </p:nvPr>
        </p:nvSpPr>
        <p:spPr/>
        <p:txBody>
          <a:bodyPr/>
          <a:lstStyle/>
          <a:p>
            <a:fld id="{950D5782-8E81-40E2-ABBA-199F05EF9B69}" type="slidenum">
              <a:rPr lang="en-US" smtClean="0"/>
              <a:t>8</a:t>
            </a:fld>
            <a:endParaRPr lang="en-US"/>
          </a:p>
        </p:txBody>
      </p:sp>
    </p:spTree>
    <p:extLst>
      <p:ext uri="{BB962C8B-B14F-4D97-AF65-F5344CB8AC3E}">
        <p14:creationId xmlns:p14="http://schemas.microsoft.com/office/powerpoint/2010/main" val="241860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0D5782-8E81-40E2-ABBA-199F05EF9B69}" type="slidenum">
              <a:rPr lang="en-US" smtClean="0"/>
              <a:t>9</a:t>
            </a:fld>
            <a:endParaRPr lang="en-US"/>
          </a:p>
        </p:txBody>
      </p:sp>
    </p:spTree>
    <p:extLst>
      <p:ext uri="{BB962C8B-B14F-4D97-AF65-F5344CB8AC3E}">
        <p14:creationId xmlns:p14="http://schemas.microsoft.com/office/powerpoint/2010/main" val="270846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FF6ACD0-5EF2-4650-936F-483B296532A7}" type="slidenum">
              <a:rPr lang="en-GB"/>
              <a:pPr>
                <a:defRPr/>
              </a:pPr>
              <a:t>‹#›</a:t>
            </a:fld>
            <a:endParaRPr lang="en-GB" dirty="0"/>
          </a:p>
        </p:txBody>
      </p:sp>
    </p:spTree>
    <p:extLst>
      <p:ext uri="{BB962C8B-B14F-4D97-AF65-F5344CB8AC3E}">
        <p14:creationId xmlns:p14="http://schemas.microsoft.com/office/powerpoint/2010/main" val="235880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972985B-2C3F-4A78-A7F2-5BFA3E979F0B}" type="slidenum">
              <a:rPr lang="en-GB"/>
              <a:pPr>
                <a:defRPr/>
              </a:pPr>
              <a:t>‹#›</a:t>
            </a:fld>
            <a:endParaRPr lang="en-GB" dirty="0"/>
          </a:p>
        </p:txBody>
      </p:sp>
    </p:spTree>
    <p:extLst>
      <p:ext uri="{BB962C8B-B14F-4D97-AF65-F5344CB8AC3E}">
        <p14:creationId xmlns:p14="http://schemas.microsoft.com/office/powerpoint/2010/main" val="308627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B534C2E-8B24-4AE8-B040-7E29B523CB17}" type="slidenum">
              <a:rPr lang="en-GB"/>
              <a:pPr>
                <a:defRPr/>
              </a:pPr>
              <a:t>‹#›</a:t>
            </a:fld>
            <a:endParaRPr lang="en-GB" dirty="0"/>
          </a:p>
        </p:txBody>
      </p:sp>
    </p:spTree>
    <p:extLst>
      <p:ext uri="{BB962C8B-B14F-4D97-AF65-F5344CB8AC3E}">
        <p14:creationId xmlns:p14="http://schemas.microsoft.com/office/powerpoint/2010/main" val="222594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888FDC3-B2C4-4E6D-81E9-A945AE85DD19}" type="slidenum">
              <a:rPr lang="en-GB"/>
              <a:pPr>
                <a:defRPr/>
              </a:pPr>
              <a:t>‹#›</a:t>
            </a:fld>
            <a:endParaRPr lang="en-GB" dirty="0"/>
          </a:p>
        </p:txBody>
      </p:sp>
    </p:spTree>
    <p:extLst>
      <p:ext uri="{BB962C8B-B14F-4D97-AF65-F5344CB8AC3E}">
        <p14:creationId xmlns:p14="http://schemas.microsoft.com/office/powerpoint/2010/main" val="126358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8B9E2C7-E046-4787-811F-B8C0B941CC11}" type="slidenum">
              <a:rPr lang="en-GB"/>
              <a:pPr>
                <a:defRPr/>
              </a:pPr>
              <a:t>‹#›</a:t>
            </a:fld>
            <a:endParaRPr lang="en-GB" dirty="0"/>
          </a:p>
        </p:txBody>
      </p:sp>
    </p:spTree>
    <p:extLst>
      <p:ext uri="{BB962C8B-B14F-4D97-AF65-F5344CB8AC3E}">
        <p14:creationId xmlns:p14="http://schemas.microsoft.com/office/powerpoint/2010/main" val="362638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1C912646-BA53-4CFE-8702-C9C89C565420}" type="slidenum">
              <a:rPr lang="en-GB"/>
              <a:pPr>
                <a:defRPr/>
              </a:pPr>
              <a:t>‹#›</a:t>
            </a:fld>
            <a:endParaRPr lang="en-GB" dirty="0"/>
          </a:p>
        </p:txBody>
      </p:sp>
    </p:spTree>
    <p:extLst>
      <p:ext uri="{BB962C8B-B14F-4D97-AF65-F5344CB8AC3E}">
        <p14:creationId xmlns:p14="http://schemas.microsoft.com/office/powerpoint/2010/main" val="404174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C07A5484-D2FA-4CE2-BDC6-46232091DF60}" type="slidenum">
              <a:rPr lang="en-GB"/>
              <a:pPr>
                <a:defRPr/>
              </a:pPr>
              <a:t>‹#›</a:t>
            </a:fld>
            <a:endParaRPr lang="en-GB" dirty="0"/>
          </a:p>
        </p:txBody>
      </p:sp>
    </p:spTree>
    <p:extLst>
      <p:ext uri="{BB962C8B-B14F-4D97-AF65-F5344CB8AC3E}">
        <p14:creationId xmlns:p14="http://schemas.microsoft.com/office/powerpoint/2010/main" val="237683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F7975BA6-2EE1-4F51-B554-DA25CC3CCD77}" type="slidenum">
              <a:rPr lang="en-GB"/>
              <a:pPr>
                <a:defRPr/>
              </a:pPr>
              <a:t>‹#›</a:t>
            </a:fld>
            <a:endParaRPr lang="en-GB" dirty="0"/>
          </a:p>
        </p:txBody>
      </p:sp>
    </p:spTree>
    <p:extLst>
      <p:ext uri="{BB962C8B-B14F-4D97-AF65-F5344CB8AC3E}">
        <p14:creationId xmlns:p14="http://schemas.microsoft.com/office/powerpoint/2010/main" val="33628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F383661-0B6A-4D2D-A9AA-8DE80FD5D6FE}" type="slidenum">
              <a:rPr lang="en-GB"/>
              <a:pPr>
                <a:defRPr/>
              </a:pPr>
              <a:t>‹#›</a:t>
            </a:fld>
            <a:endParaRPr lang="en-GB" dirty="0"/>
          </a:p>
        </p:txBody>
      </p:sp>
    </p:spTree>
    <p:extLst>
      <p:ext uri="{BB962C8B-B14F-4D97-AF65-F5344CB8AC3E}">
        <p14:creationId xmlns:p14="http://schemas.microsoft.com/office/powerpoint/2010/main" val="69231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50C5F3F-79F6-418E-823E-18D89C50E252}" type="slidenum">
              <a:rPr lang="en-GB"/>
              <a:pPr>
                <a:defRPr/>
              </a:pPr>
              <a:t>‹#›</a:t>
            </a:fld>
            <a:endParaRPr lang="en-GB" dirty="0"/>
          </a:p>
        </p:txBody>
      </p:sp>
    </p:spTree>
    <p:extLst>
      <p:ext uri="{BB962C8B-B14F-4D97-AF65-F5344CB8AC3E}">
        <p14:creationId xmlns:p14="http://schemas.microsoft.com/office/powerpoint/2010/main" val="235234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0444C63-0341-415E-AA98-CE7BF7BFD791}" type="slidenum">
              <a:rPr lang="en-GB"/>
              <a:pPr>
                <a:defRPr/>
              </a:pPr>
              <a:t>‹#›</a:t>
            </a:fld>
            <a:endParaRPr lang="en-GB" dirty="0"/>
          </a:p>
        </p:txBody>
      </p:sp>
    </p:spTree>
    <p:extLst>
      <p:ext uri="{BB962C8B-B14F-4D97-AF65-F5344CB8AC3E}">
        <p14:creationId xmlns:p14="http://schemas.microsoft.com/office/powerpoint/2010/main" val="191989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CAB4C66-81A9-4A59-8096-46EB01B443B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gif"/><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4859" y="3717032"/>
            <a:ext cx="4593598" cy="3547872"/>
          </a:xfrm>
        </p:spPr>
        <p:txBody>
          <a:bodyPr anchor="t">
            <a:normAutofit/>
          </a:bodyPr>
          <a:lstStyle/>
          <a:p>
            <a:pPr marL="0" indent="0">
              <a:buNone/>
            </a:pPr>
            <a:r>
              <a:rPr lang="en-GB" sz="2800" b="1"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Becoming an independently verified Fair Trade Enterprise</a:t>
            </a:r>
          </a:p>
          <a:p>
            <a:pPr marL="0" indent="0">
              <a:buNone/>
            </a:pPr>
            <a:endParaRPr lang="en-GB" sz="20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GB" sz="24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Martin Rhodes</a:t>
            </a:r>
          </a:p>
          <a:p>
            <a:pPr marL="0" indent="0">
              <a:buNone/>
            </a:pPr>
            <a:r>
              <a:rPr lang="en-GB" sz="24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Ross Isdale </a:t>
            </a:r>
          </a:p>
        </p:txBody>
      </p:sp>
      <p:pic>
        <p:nvPicPr>
          <p:cNvPr id="6" name="Picture 5" descr="Logo&#10;&#10;Description automatically generated">
            <a:extLst>
              <a:ext uri="{FF2B5EF4-FFF2-40B4-BE49-F238E27FC236}">
                <a16:creationId xmlns:a16="http://schemas.microsoft.com/office/drawing/2014/main" id="{0F11304D-8BE1-6D46-B1E9-05C886A925A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77880" y="3561970"/>
            <a:ext cx="2664296" cy="2819358"/>
          </a:xfrm>
          <a:prstGeom prst="rect">
            <a:avLst/>
          </a:prstGeom>
        </p:spPr>
      </p:pic>
      <p:pic>
        <p:nvPicPr>
          <p:cNvPr id="8" name="Picture 2" descr="https://gallery.mailchimp.com/8e244cea8abeb68734b6b4d00/images/0103f469-d915-4ec7-a7da-c236c8e33b22.jpg">
            <a:extLst>
              <a:ext uri="{FF2B5EF4-FFF2-40B4-BE49-F238E27FC236}">
                <a16:creationId xmlns:a16="http://schemas.microsoft.com/office/drawing/2014/main" id="{57791D11-69C4-BF43-BCE9-EC14AA2B1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489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59AB4C8-9178-4F7A-8404-6890510B59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9742" y="1196752"/>
            <a:ext cx="8182230" cy="1832654"/>
          </a:xfrm>
        </p:spPr>
        <p:txBody>
          <a:bodyPr vert="horz" lIns="91440" tIns="45720" rIns="91440" bIns="45720" rtlCol="0" anchor="b">
            <a:normAutofit/>
          </a:bodyPr>
          <a:lstStyle/>
          <a:p>
            <a:pPr eaLnBrk="1" hangingPunct="1">
              <a:lnSpc>
                <a:spcPct val="90000"/>
              </a:lnSpc>
            </a:pPr>
            <a:r>
              <a:rPr lang="en-US" sz="5700" b="1" kern="1200" dirty="0">
                <a:solidFill>
                  <a:srgbClr val="004D9A"/>
                </a:solidFill>
                <a:latin typeface="+mj-lt"/>
                <a:ea typeface="+mj-ea"/>
                <a:cs typeface="+mj-cs"/>
              </a:rPr>
              <a:t>Questions?</a:t>
            </a:r>
          </a:p>
        </p:txBody>
      </p:sp>
      <p:pic>
        <p:nvPicPr>
          <p:cNvPr id="10" name="Picture 9"/>
          <p:cNvPicPr>
            <a:picLocks noChangeAspect="1"/>
          </p:cNvPicPr>
          <p:nvPr/>
        </p:nvPicPr>
        <p:blipFill>
          <a:blip r:embed="rId3"/>
          <a:stretch>
            <a:fillRect/>
          </a:stretch>
        </p:blipFill>
        <p:spPr>
          <a:xfrm>
            <a:off x="240030" y="5229200"/>
            <a:ext cx="8661654" cy="1450827"/>
          </a:xfrm>
          <a:prstGeom prst="rect">
            <a:avLst/>
          </a:prstGeom>
        </p:spPr>
      </p:pic>
      <p:pic>
        <p:nvPicPr>
          <p:cNvPr id="4" name="Picture 3">
            <a:extLst>
              <a:ext uri="{FF2B5EF4-FFF2-40B4-BE49-F238E27FC236}">
                <a16:creationId xmlns:a16="http://schemas.microsoft.com/office/drawing/2014/main" id="{D189743F-ABDC-0F4E-9CC0-A6AC4DB4BCE5}"/>
              </a:ext>
            </a:extLst>
          </p:cNvPr>
          <p:cNvPicPr>
            <a:picLocks noChangeAspect="1"/>
          </p:cNvPicPr>
          <p:nvPr/>
        </p:nvPicPr>
        <p:blipFill>
          <a:blip r:embed="rId4"/>
          <a:stretch>
            <a:fillRect/>
          </a:stretch>
        </p:blipFill>
        <p:spPr>
          <a:xfrm>
            <a:off x="2832100" y="3378200"/>
            <a:ext cx="3479800" cy="101600"/>
          </a:xfrm>
          <a:prstGeom prst="rect">
            <a:avLst/>
          </a:prstGeom>
        </p:spPr>
      </p:pic>
    </p:spTree>
    <p:extLst>
      <p:ext uri="{BB962C8B-B14F-4D97-AF65-F5344CB8AC3E}">
        <p14:creationId xmlns:p14="http://schemas.microsoft.com/office/powerpoint/2010/main" val="411787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51381"/>
            <a:ext cx="7884414" cy="4066540"/>
          </a:xfrm>
        </p:spPr>
        <p:txBody>
          <a:bodyPr vert="horz" lIns="91440" tIns="45720" rIns="91440" bIns="45720" rtlCol="0" anchor="b">
            <a:normAutofit/>
          </a:bodyPr>
          <a:lstStyle/>
          <a:p>
            <a:pPr algn="l" eaLnBrk="1" hangingPunct="1">
              <a:lnSpc>
                <a:spcPct val="90000"/>
              </a:lnSpc>
            </a:pPr>
            <a:r>
              <a:rPr lang="en-US" sz="3600" b="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What is Fair Trade? </a:t>
            </a:r>
            <a:r>
              <a:rPr lang="en-US" sz="2300" b="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
            </a:r>
            <a:br>
              <a:rPr lang="en-US" sz="2300" b="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br>
            <a:r>
              <a:rPr lang="en-US" sz="2300" b="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
            </a:r>
            <a:br>
              <a:rPr lang="en-US" sz="2300" b="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br>
            <a:r>
              <a:rPr lang="en-US" sz="2300" i="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"Fair Trade is a </a:t>
            </a:r>
            <a:r>
              <a:rPr lang="en-US" sz="2300" b="1" i="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trading partnership, </a:t>
            </a:r>
            <a:r>
              <a:rPr lang="en-US" sz="2300" i="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based on </a:t>
            </a:r>
            <a:r>
              <a:rPr lang="en-US" sz="2300" b="1" i="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dialogue, transparency and respect</a:t>
            </a:r>
            <a:r>
              <a:rPr lang="en-US" sz="2300" i="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 that seeks greater equity in international trade.</a:t>
            </a:r>
            <a:br>
              <a:rPr lang="en-US" sz="2300" i="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br>
            <a:r>
              <a:rPr lang="en-US" sz="2300" i="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
            </a:r>
            <a:br>
              <a:rPr lang="en-US" sz="2300" i="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br>
            <a:r>
              <a:rPr lang="en-US" sz="2300" i="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 It contributes to sustainable development by offering better trading conditions to, and securing the rights of, marginalized producers and workers – especially in the South.” </a:t>
            </a:r>
            <a:r>
              <a:rPr lang="en-US" sz="2300" b="1" kern="1200" dirty="0">
                <a:solidFill>
                  <a:schemeClr val="tx1"/>
                </a:solidFill>
                <a:latin typeface="+mj-lt"/>
                <a:ea typeface="+mj-ea"/>
                <a:cs typeface="+mj-cs"/>
              </a:rPr>
              <a:t/>
            </a:r>
            <a:br>
              <a:rPr lang="en-US" sz="2300" b="1" kern="1200" dirty="0">
                <a:solidFill>
                  <a:schemeClr val="tx1"/>
                </a:solidFill>
                <a:latin typeface="+mj-lt"/>
                <a:ea typeface="+mj-ea"/>
                <a:cs typeface="+mj-cs"/>
              </a:rPr>
            </a:br>
            <a:r>
              <a:rPr lang="en-US" sz="2300" b="1" kern="1200" dirty="0">
                <a:solidFill>
                  <a:schemeClr val="tx1"/>
                </a:solidFill>
                <a:latin typeface="+mj-lt"/>
                <a:ea typeface="+mj-ea"/>
                <a:cs typeface="+mj-cs"/>
              </a:rPr>
              <a:t/>
            </a:r>
            <a:br>
              <a:rPr lang="en-US" sz="2300" b="1" kern="1200" dirty="0">
                <a:solidFill>
                  <a:schemeClr val="tx1"/>
                </a:solidFill>
                <a:latin typeface="+mj-lt"/>
                <a:ea typeface="+mj-ea"/>
                <a:cs typeface="+mj-cs"/>
              </a:rPr>
            </a:br>
            <a:endParaRPr lang="en-US" sz="2300" kern="1200" dirty="0">
              <a:solidFill>
                <a:schemeClr val="tx1"/>
              </a:solidFill>
              <a:latin typeface="+mj-lt"/>
              <a:ea typeface="+mj-ea"/>
              <a:cs typeface="+mj-cs"/>
            </a:endParaRP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18595"/>
            <a:ext cx="4057650" cy="18288"/>
          </a:xfrm>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 name="connsiteX0" fmla="*/ 0 w 4057650"/>
              <a:gd name="connsiteY0" fmla="*/ 0 h 18288"/>
              <a:gd name="connsiteX1" fmla="*/ 635698 w 4057650"/>
              <a:gd name="connsiteY1" fmla="*/ 0 h 18288"/>
              <a:gd name="connsiteX2" fmla="*/ 1190244 w 4057650"/>
              <a:gd name="connsiteY2" fmla="*/ 0 h 18288"/>
              <a:gd name="connsiteX3" fmla="*/ 1947672 w 4057650"/>
              <a:gd name="connsiteY3" fmla="*/ 0 h 18288"/>
              <a:gd name="connsiteX4" fmla="*/ 2583370 w 4057650"/>
              <a:gd name="connsiteY4" fmla="*/ 0 h 18288"/>
              <a:gd name="connsiteX5" fmla="*/ 3219069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150555 w 4057650"/>
              <a:gd name="connsiteY10" fmla="*/ 18288 h 18288"/>
              <a:gd name="connsiteX11" fmla="*/ 1474280 w 4057650"/>
              <a:gd name="connsiteY11" fmla="*/ 18288 h 18288"/>
              <a:gd name="connsiteX12" fmla="*/ 838581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20" y="8026"/>
                  <a:pt x="4058238" y="15039"/>
                  <a:pt x="4057650" y="18288"/>
                </a:cubicBezTo>
                <a:cubicBezTo>
                  <a:pt x="3746991" y="51472"/>
                  <a:pt x="3642040" y="-9140"/>
                  <a:pt x="3381375" y="18288"/>
                </a:cubicBezTo>
                <a:cubicBezTo>
                  <a:pt x="3142532" y="69343"/>
                  <a:pt x="2955382" y="-2590"/>
                  <a:pt x="2826830" y="18288"/>
                </a:cubicBezTo>
                <a:cubicBezTo>
                  <a:pt x="2734164" y="30636"/>
                  <a:pt x="2422331" y="17559"/>
                  <a:pt x="2272284" y="18288"/>
                </a:cubicBezTo>
                <a:cubicBezTo>
                  <a:pt x="2111408" y="24730"/>
                  <a:pt x="1888168" y="26061"/>
                  <a:pt x="1555432" y="18288"/>
                </a:cubicBezTo>
                <a:cubicBezTo>
                  <a:pt x="1389125" y="7689"/>
                  <a:pt x="1177551" y="44302"/>
                  <a:pt x="960310" y="18288"/>
                </a:cubicBezTo>
                <a:cubicBezTo>
                  <a:pt x="875922" y="-35328"/>
                  <a:pt x="323458" y="14834"/>
                  <a:pt x="0" y="18288"/>
                </a:cubicBezTo>
                <a:cubicBezTo>
                  <a:pt x="732" y="12147"/>
                  <a:pt x="1474" y="5759"/>
                  <a:pt x="0" y="0"/>
                </a:cubicBezTo>
                <a:close/>
              </a:path>
              <a:path w="4057650" h="18288"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338" y="6441"/>
                  <a:pt x="4057679" y="13855"/>
                  <a:pt x="4057650" y="18288"/>
                </a:cubicBezTo>
                <a:cubicBezTo>
                  <a:pt x="3866391" y="15329"/>
                  <a:pt x="3683092" y="27213"/>
                  <a:pt x="3381375" y="18288"/>
                </a:cubicBezTo>
                <a:cubicBezTo>
                  <a:pt x="3077442" y="-31539"/>
                  <a:pt x="2959293" y="-5332"/>
                  <a:pt x="2826830" y="18288"/>
                </a:cubicBezTo>
                <a:cubicBezTo>
                  <a:pt x="2745586" y="53568"/>
                  <a:pt x="2366651" y="59392"/>
                  <a:pt x="2150555" y="18288"/>
                </a:cubicBezTo>
                <a:cubicBezTo>
                  <a:pt x="1889766" y="-17354"/>
                  <a:pt x="1744011" y="-22688"/>
                  <a:pt x="1474280" y="18288"/>
                </a:cubicBezTo>
                <a:cubicBezTo>
                  <a:pt x="1211536" y="22995"/>
                  <a:pt x="970196" y="35522"/>
                  <a:pt x="838581" y="18288"/>
                </a:cubicBezTo>
                <a:cubicBezTo>
                  <a:pt x="683899" y="-4450"/>
                  <a:pt x="224248" y="-42444"/>
                  <a:pt x="0" y="18288"/>
                </a:cubicBezTo>
                <a:cubicBezTo>
                  <a:pt x="821" y="10074"/>
                  <a:pt x="-92" y="8278"/>
                  <a:pt x="0" y="0"/>
                </a:cubicBezTo>
                <a:close/>
              </a:path>
              <a:path w="4057650" h="18288"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078" y="8167"/>
                  <a:pt x="4057287" y="15177"/>
                  <a:pt x="4057650" y="18288"/>
                </a:cubicBezTo>
                <a:cubicBezTo>
                  <a:pt x="3759943" y="49384"/>
                  <a:pt x="3655385" y="-7741"/>
                  <a:pt x="3381375" y="18288"/>
                </a:cubicBezTo>
                <a:cubicBezTo>
                  <a:pt x="3117080" y="48239"/>
                  <a:pt x="2965830" y="15751"/>
                  <a:pt x="2826830" y="18288"/>
                </a:cubicBezTo>
                <a:cubicBezTo>
                  <a:pt x="2719180" y="54573"/>
                  <a:pt x="2405341" y="28209"/>
                  <a:pt x="2272284" y="18288"/>
                </a:cubicBezTo>
                <a:cubicBezTo>
                  <a:pt x="2146521" y="42397"/>
                  <a:pt x="1920511" y="48303"/>
                  <a:pt x="1555432" y="18288"/>
                </a:cubicBezTo>
                <a:cubicBezTo>
                  <a:pt x="1341297" y="-10360"/>
                  <a:pt x="1185337" y="10858"/>
                  <a:pt x="960310" y="18288"/>
                </a:cubicBezTo>
                <a:cubicBezTo>
                  <a:pt x="797841" y="-27072"/>
                  <a:pt x="348704" y="-79830"/>
                  <a:pt x="0" y="18288"/>
                </a:cubicBezTo>
                <a:cubicBezTo>
                  <a:pt x="82" y="11116"/>
                  <a:pt x="515" y="669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D1C2D55-F365-E44E-9DC2-9D160B850700}"/>
              </a:ext>
            </a:extLst>
          </p:cNvPr>
          <p:cNvGrpSpPr/>
          <p:nvPr/>
        </p:nvGrpSpPr>
        <p:grpSpPr>
          <a:xfrm>
            <a:off x="429658" y="5030950"/>
            <a:ext cx="8534830" cy="1494393"/>
            <a:chOff x="429658" y="5030950"/>
            <a:chExt cx="8534830" cy="1494393"/>
          </a:xfrm>
        </p:grpSpPr>
        <p:pic>
          <p:nvPicPr>
            <p:cNvPr id="10" name="Picture 9" descr="S:\Communications\COMMUNICATIONS TEMPLATES\Banner Images High Res - for docs\Pink arrow divider.jpg">
              <a:extLst>
                <a:ext uri="{FF2B5EF4-FFF2-40B4-BE49-F238E27FC236}">
                  <a16:creationId xmlns:a16="http://schemas.microsoft.com/office/drawing/2014/main" id="{E809F985-A6D3-DD43-ACFF-4DB7C0471E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9658" y="6115040"/>
              <a:ext cx="8534830" cy="410303"/>
            </a:xfrm>
            <a:prstGeom prst="rect">
              <a:avLst/>
            </a:prstGeom>
            <a:noFill/>
            <a:ln>
              <a:noFill/>
            </a:ln>
          </p:spPr>
        </p:pic>
        <p:pic>
          <p:nvPicPr>
            <p:cNvPr id="11" name="Picture 10">
              <a:extLst>
                <a:ext uri="{FF2B5EF4-FFF2-40B4-BE49-F238E27FC236}">
                  <a16:creationId xmlns:a16="http://schemas.microsoft.com/office/drawing/2014/main" id="{C999354D-D2A9-254C-83D4-3A62DECCB5D1}"/>
                </a:ext>
              </a:extLst>
            </p:cNvPr>
            <p:cNvPicPr>
              <a:picLocks noChangeAspect="1"/>
            </p:cNvPicPr>
            <p:nvPr/>
          </p:nvPicPr>
          <p:blipFill>
            <a:blip r:embed="rId4"/>
            <a:stretch>
              <a:fillRect/>
            </a:stretch>
          </p:blipFill>
          <p:spPr>
            <a:xfrm>
              <a:off x="457200" y="5030950"/>
              <a:ext cx="2198126" cy="972564"/>
            </a:xfrm>
            <a:prstGeom prst="rect">
              <a:avLst/>
            </a:prstGeom>
          </p:spPr>
        </p:pic>
      </p:grpSp>
    </p:spTree>
    <p:extLst>
      <p:ext uri="{BB962C8B-B14F-4D97-AF65-F5344CB8AC3E}">
        <p14:creationId xmlns:p14="http://schemas.microsoft.com/office/powerpoint/2010/main" val="41415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70886457"/>
              </p:ext>
            </p:extLst>
          </p:nvPr>
        </p:nvGraphicFramePr>
        <p:xfrm>
          <a:off x="392241" y="1556792"/>
          <a:ext cx="5976664" cy="5112568"/>
        </p:xfrm>
        <a:graphic>
          <a:graphicData uri="http://schemas.openxmlformats.org/drawingml/2006/table">
            <a:tbl>
              <a:tblPr firstRow="1" bandRow="1">
                <a:tableStyleId>{5C22544A-7EE6-4342-B048-85BDC9FD1C3A}</a:tableStyleId>
              </a:tblPr>
              <a:tblGrid>
                <a:gridCol w="2988332">
                  <a:extLst>
                    <a:ext uri="{9D8B030D-6E8A-4147-A177-3AD203B41FA5}">
                      <a16:colId xmlns:a16="http://schemas.microsoft.com/office/drawing/2014/main" val="20000"/>
                    </a:ext>
                  </a:extLst>
                </a:gridCol>
                <a:gridCol w="2988332">
                  <a:extLst>
                    <a:ext uri="{9D8B030D-6E8A-4147-A177-3AD203B41FA5}">
                      <a16:colId xmlns:a16="http://schemas.microsoft.com/office/drawing/2014/main" val="20001"/>
                    </a:ext>
                  </a:extLst>
                </a:gridCol>
              </a:tblGrid>
              <a:tr h="435784">
                <a:tc>
                  <a:txBody>
                    <a:bodyPr/>
                    <a:lstStyle/>
                    <a:p>
                      <a:pPr algn="ctr"/>
                      <a:r>
                        <a:rPr lang="en-GB" dirty="0">
                          <a:solidFill>
                            <a:schemeClr val="tx1"/>
                          </a:solidFill>
                          <a:latin typeface="Helvetica Neue"/>
                          <a:ea typeface="Helvetica Neue" panose="02000503000000020004" pitchFamily="2" charset="0"/>
                          <a:cs typeface="Helvetica Neue" panose="02000503000000020004" pitchFamily="2" charset="0"/>
                        </a:rPr>
                        <a:t>Outcome </a:t>
                      </a:r>
                      <a:endPar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tc>
                <a:tc>
                  <a:txBody>
                    <a:bodyPr/>
                    <a:lstStyle/>
                    <a:p>
                      <a:pPr algn="ctr"/>
                      <a:r>
                        <a:rPr lang="en-GB" dirty="0">
                          <a:solidFill>
                            <a:schemeClr val="tx1"/>
                          </a:solidFill>
                          <a:latin typeface="Helvetica Neue"/>
                          <a:ea typeface="Helvetica Neue" panose="02000503000000020004" pitchFamily="2" charset="0"/>
                          <a:cs typeface="Helvetica Neue" panose="02000503000000020004" pitchFamily="2" charset="0"/>
                        </a:rPr>
                        <a:t>Practices </a:t>
                      </a:r>
                      <a:endPar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tc>
                <a:extLst>
                  <a:ext uri="{0D108BD9-81ED-4DB2-BD59-A6C34878D82A}">
                    <a16:rowId xmlns:a16="http://schemas.microsoft.com/office/drawing/2014/main" val="10000"/>
                  </a:ext>
                </a:extLst>
              </a:tr>
              <a:tr h="1351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Economic</a:t>
                      </a:r>
                      <a:r>
                        <a:rPr lang="en-GB"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 Better prices, better incomes for producers </a:t>
                      </a:r>
                    </a:p>
                    <a:p>
                      <a:endParaRPr lang="en-GB" dirty="0">
                        <a:latin typeface="Helvetica Neue" panose="02000503000000020004" pitchFamily="2" charset="0"/>
                        <a:ea typeface="Helvetica Neue" panose="02000503000000020004" pitchFamily="2" charset="0"/>
                        <a:cs typeface="Helvetica Neue" panose="02000503000000020004" pitchFamily="2" charset="0"/>
                      </a:endParaRPr>
                    </a:p>
                  </a:txBody>
                  <a:tcPr/>
                </a:tc>
                <a:tc>
                  <a:txBody>
                    <a:bodyPr/>
                    <a:lstStyle/>
                    <a:p>
                      <a:r>
                        <a:rPr lang="en-GB" dirty="0">
                          <a:latin typeface="Helvetica Neue"/>
                          <a:ea typeface="Helvetica Neue" panose="02000503000000020004" pitchFamily="2" charset="0"/>
                          <a:cs typeface="Helvetica Neue" panose="02000503000000020004" pitchFamily="2" charset="0"/>
                        </a:rPr>
                        <a:t>Minimum and fair prices </a:t>
                      </a:r>
                      <a:endParaRPr lang="en-US" dirty="0"/>
                    </a:p>
                  </a:txBody>
                  <a:tcPr/>
                </a:tc>
                <a:extLst>
                  <a:ext uri="{0D108BD9-81ED-4DB2-BD59-A6C34878D82A}">
                    <a16:rowId xmlns:a16="http://schemas.microsoft.com/office/drawing/2014/main" val="10001"/>
                  </a:ext>
                </a:extLst>
              </a:tr>
              <a:tr h="1351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Environmental</a:t>
                      </a:r>
                      <a:r>
                        <a:rPr lang="en-GB" b="1" baseline="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GB" baseline="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sustainability </a:t>
                      </a:r>
                      <a:endParaRPr lang="en-GB"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endParaRPr lang="en-GB" dirty="0">
                        <a:latin typeface="Helvetica Neue" panose="02000503000000020004" pitchFamily="2" charset="0"/>
                        <a:ea typeface="Helvetica Neue" panose="02000503000000020004" pitchFamily="2" charset="0"/>
                        <a:cs typeface="Helvetica Neue" panose="02000503000000020004" pitchFamily="2" charset="0"/>
                      </a:endParaRPr>
                    </a:p>
                  </a:txBody>
                  <a:tcPr/>
                </a:tc>
                <a:tc>
                  <a:txBody>
                    <a:bodyPr/>
                    <a:lstStyle/>
                    <a:p>
                      <a:r>
                        <a:rPr lang="en-GB" baseline="0" dirty="0">
                          <a:latin typeface="Helvetica Neue"/>
                          <a:ea typeface="Helvetica Neue" panose="02000503000000020004" pitchFamily="2" charset="0"/>
                          <a:cs typeface="Helvetica Neue" panose="02000503000000020004" pitchFamily="2" charset="0"/>
                        </a:rPr>
                        <a:t>Sustainable farming and production practices required. </a:t>
                      </a:r>
                      <a:endParaRPr lang="en-GB" baseline="0">
                        <a:latin typeface="Helvetica Neue"/>
                        <a:ea typeface="Helvetica Neue" panose="02000503000000020004" pitchFamily="2" charset="0"/>
                        <a:cs typeface="Helvetica Neue" panose="02000503000000020004" pitchFamily="2" charset="0"/>
                      </a:endParaRPr>
                    </a:p>
                  </a:txBody>
                  <a:tcPr/>
                </a:tc>
                <a:extLst>
                  <a:ext uri="{0D108BD9-81ED-4DB2-BD59-A6C34878D82A}">
                    <a16:rowId xmlns:a16="http://schemas.microsoft.com/office/drawing/2014/main" val="10002"/>
                  </a:ext>
                </a:extLst>
              </a:tr>
              <a:tr h="1974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Helvetica Neue" panose="02000503000000020004" pitchFamily="2" charset="0"/>
                          <a:ea typeface="Helvetica Neue" panose="02000503000000020004" pitchFamily="2" charset="0"/>
                          <a:cs typeface="Helvetica Neue" panose="02000503000000020004" pitchFamily="2" charset="0"/>
                        </a:rPr>
                        <a:t>Social : </a:t>
                      </a:r>
                      <a:r>
                        <a:rPr lang="en-GB"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Decent working conditions</a:t>
                      </a:r>
                      <a:r>
                        <a:rPr lang="en-GB" baseline="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&amp; workers’ rights</a:t>
                      </a:r>
                      <a:endParaRPr lang="en-GB" b="1" dirty="0">
                        <a:latin typeface="Helvetica Neue" panose="02000503000000020004" pitchFamily="2" charset="0"/>
                        <a:ea typeface="Helvetica Neue" panose="02000503000000020004" pitchFamily="2" charset="0"/>
                        <a:cs typeface="Helvetica Neue" panose="02000503000000020004" pitchFamily="2" charset="0"/>
                      </a:endParaRPr>
                    </a:p>
                  </a:txBody>
                  <a:tcPr/>
                </a:tc>
                <a:tc>
                  <a:txBody>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Adherence to the policies of the International Labour Organization, especially those concerning child and forced labour and the right to collective bargaining</a:t>
                      </a:r>
                    </a:p>
                  </a:txBody>
                  <a:tcPr/>
                </a:tc>
                <a:extLst>
                  <a:ext uri="{0D108BD9-81ED-4DB2-BD59-A6C34878D82A}">
                    <a16:rowId xmlns:a16="http://schemas.microsoft.com/office/drawing/2014/main" val="10003"/>
                  </a:ext>
                </a:extLst>
              </a:tr>
            </a:tbl>
          </a:graphicData>
        </a:graphic>
      </p:graphicFrame>
      <p:grpSp>
        <p:nvGrpSpPr>
          <p:cNvPr id="10" name="Group 9"/>
          <p:cNvGrpSpPr/>
          <p:nvPr/>
        </p:nvGrpSpPr>
        <p:grpSpPr>
          <a:xfrm>
            <a:off x="6635208" y="1574273"/>
            <a:ext cx="2545304" cy="5112568"/>
            <a:chOff x="6555302" y="980728"/>
            <a:chExt cx="2545304" cy="5112568"/>
          </a:xfrm>
        </p:grpSpPr>
        <p:sp>
          <p:nvSpPr>
            <p:cNvPr id="8" name="TextBox 7"/>
            <p:cNvSpPr txBox="1"/>
            <p:nvPr/>
          </p:nvSpPr>
          <p:spPr>
            <a:xfrm>
              <a:off x="7012374" y="2365369"/>
              <a:ext cx="2088232" cy="2031325"/>
            </a:xfrm>
            <a:prstGeom prst="rect">
              <a:avLst/>
            </a:prstGeom>
            <a:noFill/>
          </p:spPr>
          <p:txBody>
            <a:bodyPr wrap="square" rtlCol="0">
              <a:spAutoFit/>
            </a:bodyPr>
            <a:lstStyle/>
            <a:p>
              <a:endParaRPr lang="en-GB" dirty="0"/>
            </a:p>
            <a:p>
              <a:r>
                <a:rPr lang="en-GB" b="1"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All practices externally monitored, audited, and </a:t>
              </a:r>
              <a:r>
                <a:rPr lang="en-GB" b="1" dirty="0" smtClean="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verified </a:t>
              </a:r>
              <a:r>
                <a:rPr lang="en-GB" b="1"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by independent third parties.</a:t>
              </a:r>
            </a:p>
          </p:txBody>
        </p:sp>
        <p:sp>
          <p:nvSpPr>
            <p:cNvPr id="9" name="Right Brace 8"/>
            <p:cNvSpPr/>
            <p:nvPr/>
          </p:nvSpPr>
          <p:spPr>
            <a:xfrm>
              <a:off x="6555302" y="980728"/>
              <a:ext cx="360040" cy="5112568"/>
            </a:xfrm>
            <a:prstGeom prst="rightBrace">
              <a:avLst>
                <a:gd name="adj1" fmla="val 0"/>
                <a:gd name="adj2" fmla="val 50000"/>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12" name="Title 1"/>
          <p:cNvSpPr>
            <a:spLocks noGrp="1"/>
          </p:cNvSpPr>
          <p:nvPr>
            <p:ph type="title"/>
          </p:nvPr>
        </p:nvSpPr>
        <p:spPr>
          <a:xfrm>
            <a:off x="467544" y="202562"/>
            <a:ext cx="8229600" cy="1143000"/>
          </a:xfrm>
        </p:spPr>
        <p:txBody>
          <a:bodyPr/>
          <a:lstStyle/>
          <a:p>
            <a:pPr algn="l"/>
            <a:r>
              <a:rPr lang="en-GB" sz="2800" b="1" dirty="0">
                <a:solidFill>
                  <a:srgbClr val="004D9A"/>
                </a:solidFill>
                <a:latin typeface="Helvetica Neue"/>
                <a:ea typeface="Helvetica Neue" panose="02000503000000020004" pitchFamily="2" charset="0"/>
                <a:cs typeface="Helvetica Neue" panose="02000503000000020004" pitchFamily="2" charset="0"/>
              </a:rPr>
              <a:t>How does Fair Trade contribute to trade and development? </a:t>
            </a:r>
          </a:p>
        </p:txBody>
      </p:sp>
    </p:spTree>
    <p:extLst>
      <p:ext uri="{BB962C8B-B14F-4D97-AF65-F5344CB8AC3E}">
        <p14:creationId xmlns:p14="http://schemas.microsoft.com/office/powerpoint/2010/main" val="237585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airtrade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836712"/>
            <a:ext cx="1820330" cy="182033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Image result for 10 principles of fair trade"/>
          <p:cNvSpPr>
            <a:spLocks noChangeAspect="1" noChangeArrowheads="1"/>
          </p:cNvSpPr>
          <p:nvPr/>
        </p:nvSpPr>
        <p:spPr bwMode="auto">
          <a:xfrm>
            <a:off x="152400" y="415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7" name="Picture 6" descr="Image result for WFTO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10614" y="3265508"/>
            <a:ext cx="361495" cy="36653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WFTO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836712"/>
            <a:ext cx="1824451" cy="18203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10 principles of Fair Trade « WFTO Europe">
            <a:extLst>
              <a:ext uri="{FF2B5EF4-FFF2-40B4-BE49-F238E27FC236}">
                <a16:creationId xmlns:a16="http://schemas.microsoft.com/office/drawing/2014/main" id="{DF2DB675-FA7E-5F4A-85D1-E8BB7ADC74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676" y="3306914"/>
            <a:ext cx="5832648" cy="23421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S:\Communications\COMMUNICATIONS TEMPLATES\Banner Images High Res - for docs\Pink arrow divider.jpg">
            <a:extLst>
              <a:ext uri="{FF2B5EF4-FFF2-40B4-BE49-F238E27FC236}">
                <a16:creationId xmlns:a16="http://schemas.microsoft.com/office/drawing/2014/main" id="{877DD54A-9185-0543-B01D-A33DABCEF74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29658" y="6115040"/>
            <a:ext cx="8534830" cy="410303"/>
          </a:xfrm>
          <a:prstGeom prst="rect">
            <a:avLst/>
          </a:prstGeom>
          <a:noFill/>
          <a:ln>
            <a:noFill/>
          </a:ln>
        </p:spPr>
      </p:pic>
    </p:spTree>
    <p:extLst>
      <p:ext uri="{BB962C8B-B14F-4D97-AF65-F5344CB8AC3E}">
        <p14:creationId xmlns:p14="http://schemas.microsoft.com/office/powerpoint/2010/main" val="313369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42" y="1196752"/>
            <a:ext cx="8182230" cy="1832654"/>
          </a:xfrm>
        </p:spPr>
        <p:txBody>
          <a:bodyPr vert="horz" lIns="91440" tIns="45720" rIns="91440" bIns="45720" rtlCol="0" anchor="b">
            <a:normAutofit/>
          </a:bodyPr>
          <a:lstStyle/>
          <a:p>
            <a:pPr eaLnBrk="1" hangingPunct="1">
              <a:lnSpc>
                <a:spcPct val="90000"/>
              </a:lnSpc>
            </a:pPr>
            <a:r>
              <a:rPr lang="en-US" sz="5700" b="1" kern="1200" dirty="0">
                <a:solidFill>
                  <a:srgbClr val="004D9A"/>
                </a:solidFill>
                <a:latin typeface="+mj-lt"/>
                <a:ea typeface="+mj-ea"/>
                <a:cs typeface="+mj-cs"/>
              </a:rPr>
              <a:t>Questions?</a:t>
            </a:r>
          </a:p>
        </p:txBody>
      </p:sp>
      <p:pic>
        <p:nvPicPr>
          <p:cNvPr id="10" name="Picture 9"/>
          <p:cNvPicPr>
            <a:picLocks noChangeAspect="1"/>
          </p:cNvPicPr>
          <p:nvPr/>
        </p:nvPicPr>
        <p:blipFill>
          <a:blip r:embed="rId3"/>
          <a:stretch>
            <a:fillRect/>
          </a:stretch>
        </p:blipFill>
        <p:spPr>
          <a:xfrm>
            <a:off x="240030" y="5229200"/>
            <a:ext cx="8661654" cy="1450827"/>
          </a:xfrm>
          <a:prstGeom prst="rect">
            <a:avLst/>
          </a:prstGeom>
        </p:spPr>
      </p:pic>
      <p:pic>
        <p:nvPicPr>
          <p:cNvPr id="4" name="Picture 3">
            <a:extLst>
              <a:ext uri="{FF2B5EF4-FFF2-40B4-BE49-F238E27FC236}">
                <a16:creationId xmlns:a16="http://schemas.microsoft.com/office/drawing/2014/main" id="{D189743F-ABDC-0F4E-9CC0-A6AC4DB4BCE5}"/>
              </a:ext>
            </a:extLst>
          </p:cNvPr>
          <p:cNvPicPr>
            <a:picLocks noChangeAspect="1"/>
          </p:cNvPicPr>
          <p:nvPr/>
        </p:nvPicPr>
        <p:blipFill>
          <a:blip r:embed="rId4"/>
          <a:stretch>
            <a:fillRect/>
          </a:stretch>
        </p:blipFill>
        <p:spPr>
          <a:xfrm>
            <a:off x="2832100" y="3378200"/>
            <a:ext cx="3479800" cy="101600"/>
          </a:xfrm>
          <a:prstGeom prst="rect">
            <a:avLst/>
          </a:prstGeom>
        </p:spPr>
      </p:pic>
    </p:spTree>
    <p:extLst>
      <p:ext uri="{BB962C8B-B14F-4D97-AF65-F5344CB8AC3E}">
        <p14:creationId xmlns:p14="http://schemas.microsoft.com/office/powerpoint/2010/main" val="303803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58" y="332657"/>
            <a:ext cx="7884414" cy="1664985"/>
          </a:xfrm>
        </p:spPr>
        <p:txBody>
          <a:bodyPr vert="horz" lIns="91440" tIns="45720" rIns="91440" bIns="45720" rtlCol="0" anchor="b">
            <a:normAutofit/>
          </a:bodyPr>
          <a:lstStyle/>
          <a:p>
            <a:pPr algn="l" eaLnBrk="1" hangingPunct="1">
              <a:lnSpc>
                <a:spcPct val="90000"/>
              </a:lnSpc>
            </a:pPr>
            <a:r>
              <a:rPr lang="en-US" sz="3600" b="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Becoming a Guaranteed Member of the WFTO</a:t>
            </a:r>
            <a:r>
              <a:rPr lang="en-US" sz="2300" b="1" kern="1200" dirty="0">
                <a:solidFill>
                  <a:schemeClr val="tx1"/>
                </a:solidFill>
                <a:latin typeface="+mj-lt"/>
                <a:ea typeface="+mj-ea"/>
                <a:cs typeface="+mj-cs"/>
              </a:rPr>
              <a:t/>
            </a:r>
            <a:br>
              <a:rPr lang="en-US" sz="2300" b="1" kern="1200" dirty="0">
                <a:solidFill>
                  <a:schemeClr val="tx1"/>
                </a:solidFill>
                <a:latin typeface="+mj-lt"/>
                <a:ea typeface="+mj-ea"/>
                <a:cs typeface="+mj-cs"/>
              </a:rPr>
            </a:br>
            <a:endParaRPr lang="en-US" sz="2300" kern="1200" dirty="0">
              <a:solidFill>
                <a:schemeClr val="tx1"/>
              </a:solidFill>
              <a:latin typeface="+mj-lt"/>
              <a:ea typeface="+mj-ea"/>
              <a:cs typeface="+mj-cs"/>
            </a:endParaRPr>
          </a:p>
        </p:txBody>
      </p:sp>
      <p:grpSp>
        <p:nvGrpSpPr>
          <p:cNvPr id="8" name="Group 7">
            <a:extLst>
              <a:ext uri="{FF2B5EF4-FFF2-40B4-BE49-F238E27FC236}">
                <a16:creationId xmlns:a16="http://schemas.microsoft.com/office/drawing/2014/main" id="{AD1C2D55-F365-E44E-9DC2-9D160B850700}"/>
              </a:ext>
            </a:extLst>
          </p:cNvPr>
          <p:cNvGrpSpPr/>
          <p:nvPr/>
        </p:nvGrpSpPr>
        <p:grpSpPr>
          <a:xfrm>
            <a:off x="323528" y="5157192"/>
            <a:ext cx="8534830" cy="1494393"/>
            <a:chOff x="429658" y="5030950"/>
            <a:chExt cx="8534830" cy="1494393"/>
          </a:xfrm>
        </p:grpSpPr>
        <p:pic>
          <p:nvPicPr>
            <p:cNvPr id="10" name="Picture 9" descr="S:\Communications\COMMUNICATIONS TEMPLATES\Banner Images High Res - for docs\Pink arrow divider.jpg">
              <a:extLst>
                <a:ext uri="{FF2B5EF4-FFF2-40B4-BE49-F238E27FC236}">
                  <a16:creationId xmlns:a16="http://schemas.microsoft.com/office/drawing/2014/main" id="{E809F985-A6D3-DD43-ACFF-4DB7C0471E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9658" y="6115040"/>
              <a:ext cx="8534830" cy="410303"/>
            </a:xfrm>
            <a:prstGeom prst="rect">
              <a:avLst/>
            </a:prstGeom>
            <a:noFill/>
            <a:ln>
              <a:noFill/>
            </a:ln>
          </p:spPr>
        </p:pic>
        <p:pic>
          <p:nvPicPr>
            <p:cNvPr id="11" name="Picture 10">
              <a:extLst>
                <a:ext uri="{FF2B5EF4-FFF2-40B4-BE49-F238E27FC236}">
                  <a16:creationId xmlns:a16="http://schemas.microsoft.com/office/drawing/2014/main" id="{C999354D-D2A9-254C-83D4-3A62DECCB5D1}"/>
                </a:ext>
              </a:extLst>
            </p:cNvPr>
            <p:cNvPicPr>
              <a:picLocks noChangeAspect="1"/>
            </p:cNvPicPr>
            <p:nvPr/>
          </p:nvPicPr>
          <p:blipFill>
            <a:blip r:embed="rId4"/>
            <a:stretch>
              <a:fillRect/>
            </a:stretch>
          </p:blipFill>
          <p:spPr>
            <a:xfrm>
              <a:off x="457200" y="5030950"/>
              <a:ext cx="2198126" cy="972564"/>
            </a:xfrm>
            <a:prstGeom prst="rect">
              <a:avLst/>
            </a:prstGeom>
          </p:spPr>
        </p:pic>
      </p:grpSp>
      <p:pic>
        <p:nvPicPr>
          <p:cNvPr id="12" name="Picture 18" descr="Image result for WFTO logo">
            <a:extLst>
              <a:ext uri="{FF2B5EF4-FFF2-40B4-BE49-F238E27FC236}">
                <a16:creationId xmlns:a16="http://schemas.microsoft.com/office/drawing/2014/main" id="{79623205-91CD-854A-9F9E-273219CBB1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3252" y="2266908"/>
            <a:ext cx="2626950" cy="26210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568F28B7-B1D6-7E4F-8134-1B9E9A89CCA0}"/>
              </a:ext>
            </a:extLst>
          </p:cNvPr>
          <p:cNvGraphicFramePr>
            <a:graphicFrameLocks noGrp="1"/>
          </p:cNvGraphicFramePr>
          <p:nvPr>
            <p:extLst>
              <p:ext uri="{D42A27DB-BD31-4B8C-83A1-F6EECF244321}">
                <p14:modId xmlns:p14="http://schemas.microsoft.com/office/powerpoint/2010/main" val="2712306439"/>
              </p:ext>
            </p:extLst>
          </p:nvPr>
        </p:nvGraphicFramePr>
        <p:xfrm>
          <a:off x="457200" y="1908172"/>
          <a:ext cx="4834880" cy="3177012"/>
        </p:xfrm>
        <a:graphic>
          <a:graphicData uri="http://schemas.openxmlformats.org/drawingml/2006/table">
            <a:tbl>
              <a:tblPr firstRow="1" bandRow="1">
                <a:tableStyleId>{5C22544A-7EE6-4342-B048-85BDC9FD1C3A}</a:tableStyleId>
              </a:tblPr>
              <a:tblGrid>
                <a:gridCol w="4834880">
                  <a:extLst>
                    <a:ext uri="{9D8B030D-6E8A-4147-A177-3AD203B41FA5}">
                      <a16:colId xmlns:a16="http://schemas.microsoft.com/office/drawing/2014/main" val="885957879"/>
                    </a:ext>
                  </a:extLst>
                </a:gridCol>
              </a:tblGrid>
              <a:tr h="82367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Internationally recognised and acclaimed verification system</a:t>
                      </a:r>
                    </a:p>
                  </a:txBody>
                  <a:tcPr>
                    <a:noFill/>
                  </a:tcPr>
                </a:tc>
                <a:extLst>
                  <a:ext uri="{0D108BD9-81ED-4DB2-BD59-A6C34878D82A}">
                    <a16:rowId xmlns:a16="http://schemas.microsoft.com/office/drawing/2014/main" val="1705554257"/>
                  </a:ext>
                </a:extLst>
              </a:tr>
              <a:tr h="1176671">
                <a:tc>
                  <a:txBody>
                    <a:bodyPr/>
                    <a:lstStyle/>
                    <a:p>
                      <a:pPr marL="285750" indent="-285750">
                        <a:buFont typeface="Arial" panose="020B0604020202020204" pitchFamily="34" charset="0"/>
                        <a:buChar char="•"/>
                      </a:pPr>
                      <a:r>
                        <a:rPr lang="en-GB" sz="1600" b="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Join a community of over 1,000 social enterprises and 1,500 shops spread across 83 countries</a:t>
                      </a:r>
                    </a:p>
                  </a:txBody>
                  <a:tcPr>
                    <a:noFill/>
                  </a:tcPr>
                </a:tc>
                <a:extLst>
                  <a:ext uri="{0D108BD9-81ED-4DB2-BD59-A6C34878D82A}">
                    <a16:rowId xmlns:a16="http://schemas.microsoft.com/office/drawing/2014/main" val="1078764539"/>
                  </a:ext>
                </a:extLst>
              </a:tr>
              <a:tr h="1176671">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Rigorously assessed based on organisational structure and business model, its operations and its supply chains.</a:t>
                      </a:r>
                    </a:p>
                  </a:txBody>
                  <a:tcPr>
                    <a:noFill/>
                  </a:tcPr>
                </a:tc>
                <a:extLst>
                  <a:ext uri="{0D108BD9-81ED-4DB2-BD59-A6C34878D82A}">
                    <a16:rowId xmlns:a16="http://schemas.microsoft.com/office/drawing/2014/main" val="1622355845"/>
                  </a:ext>
                </a:extLst>
              </a:tr>
            </a:tbl>
          </a:graphicData>
        </a:graphic>
      </p:graphicFrame>
    </p:spTree>
    <p:extLst>
      <p:ext uri="{BB962C8B-B14F-4D97-AF65-F5344CB8AC3E}">
        <p14:creationId xmlns:p14="http://schemas.microsoft.com/office/powerpoint/2010/main" val="116568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E393CBF9-0E2C-3944-9159-754AAA2FF33F}"/>
              </a:ext>
            </a:extLst>
          </p:cNvPr>
          <p:cNvSpPr txBox="1">
            <a:spLocks/>
          </p:cNvSpPr>
          <p:nvPr/>
        </p:nvSpPr>
        <p:spPr>
          <a:xfrm>
            <a:off x="-178615" y="464940"/>
            <a:ext cx="9565448" cy="1249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kern="1200" dirty="0">
                <a:solidFill>
                  <a:srgbClr val="004D9A"/>
                </a:solidFill>
                <a:latin typeface="Helvetica Neue" panose="02000503000000020004" pitchFamily="2" charset="0"/>
                <a:ea typeface="Helvetica Neue" panose="02000503000000020004" pitchFamily="2" charset="0"/>
                <a:cs typeface="Helvetica Neue" panose="02000503000000020004" pitchFamily="2" charset="0"/>
              </a:rPr>
              <a:t>WFTO = Fair Trade + Social Enterprise</a:t>
            </a:r>
          </a:p>
        </p:txBody>
      </p:sp>
      <p:grpSp>
        <p:nvGrpSpPr>
          <p:cNvPr id="28" name="Group 27">
            <a:extLst>
              <a:ext uri="{FF2B5EF4-FFF2-40B4-BE49-F238E27FC236}">
                <a16:creationId xmlns:a16="http://schemas.microsoft.com/office/drawing/2014/main" id="{BF4D51B0-9B14-594B-9865-BD0A54F9179D}"/>
              </a:ext>
            </a:extLst>
          </p:cNvPr>
          <p:cNvGrpSpPr/>
          <p:nvPr/>
        </p:nvGrpSpPr>
        <p:grpSpPr>
          <a:xfrm>
            <a:off x="1797892" y="2042343"/>
            <a:ext cx="5798361" cy="3215943"/>
            <a:chOff x="1595492" y="2065858"/>
            <a:chExt cx="5798361" cy="3215943"/>
          </a:xfrm>
        </p:grpSpPr>
        <p:sp>
          <p:nvSpPr>
            <p:cNvPr id="29" name="Rectangle 28">
              <a:extLst>
                <a:ext uri="{FF2B5EF4-FFF2-40B4-BE49-F238E27FC236}">
                  <a16:creationId xmlns:a16="http://schemas.microsoft.com/office/drawing/2014/main" id="{58A08F27-441C-3246-AC8A-443FFC4AADBD}"/>
                </a:ext>
              </a:extLst>
            </p:cNvPr>
            <p:cNvSpPr/>
            <p:nvPr/>
          </p:nvSpPr>
          <p:spPr>
            <a:xfrm>
              <a:off x="5214504" y="2785963"/>
              <a:ext cx="1808969" cy="507831"/>
            </a:xfrm>
            <a:prstGeom prst="rect">
              <a:avLst/>
            </a:prstGeom>
          </p:spPr>
          <p:txBody>
            <a:bodyPr wrap="square">
              <a:spAutoFit/>
            </a:bodyPr>
            <a:lstStyle/>
            <a:p>
              <a:pPr algn="ctr"/>
              <a:r>
                <a:rPr lang="en-GB" sz="1350" dirty="0">
                  <a:latin typeface="Helvetica Neue" panose="02000503000000020004" pitchFamily="2" charset="0"/>
                  <a:ea typeface="Helvetica Neue" panose="02000503000000020004" pitchFamily="2" charset="0"/>
                  <a:cs typeface="Helvetica Neue" panose="02000503000000020004" pitchFamily="2" charset="0"/>
                </a:rPr>
                <a:t>Enterprise verification</a:t>
              </a:r>
              <a:endParaRPr lang="en-US" sz="135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1" name="Picture 17">
              <a:extLst>
                <a:ext uri="{FF2B5EF4-FFF2-40B4-BE49-F238E27FC236}">
                  <a16:creationId xmlns:a16="http://schemas.microsoft.com/office/drawing/2014/main" id="{56B0A904-CC66-7C40-B64B-BF73415DE7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1871" y="4289453"/>
              <a:ext cx="573196" cy="508169"/>
            </a:xfrm>
            <a:prstGeom prst="rect">
              <a:avLst/>
            </a:prstGeom>
          </p:spPr>
        </p:pic>
        <p:pic>
          <p:nvPicPr>
            <p:cNvPr id="33" name="Picture 18">
              <a:extLst>
                <a:ext uri="{FF2B5EF4-FFF2-40B4-BE49-F238E27FC236}">
                  <a16:creationId xmlns:a16="http://schemas.microsoft.com/office/drawing/2014/main" id="{863A03F4-9E3A-F448-9E8A-347A0D63BA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7130" y="3884575"/>
              <a:ext cx="457964" cy="457964"/>
            </a:xfrm>
            <a:prstGeom prst="rect">
              <a:avLst/>
            </a:prstGeom>
          </p:spPr>
        </p:pic>
        <p:pic>
          <p:nvPicPr>
            <p:cNvPr id="34" name="Picture 22">
              <a:extLst>
                <a:ext uri="{FF2B5EF4-FFF2-40B4-BE49-F238E27FC236}">
                  <a16:creationId xmlns:a16="http://schemas.microsoft.com/office/drawing/2014/main" id="{C4A5FA98-60BF-9B40-B0CC-C7608E9212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10045" y="3936909"/>
              <a:ext cx="303592" cy="303592"/>
            </a:xfrm>
            <a:prstGeom prst="rect">
              <a:avLst/>
            </a:prstGeom>
          </p:spPr>
        </p:pic>
        <p:pic>
          <p:nvPicPr>
            <p:cNvPr id="35" name="Picture 34">
              <a:extLst>
                <a:ext uri="{FF2B5EF4-FFF2-40B4-BE49-F238E27FC236}">
                  <a16:creationId xmlns:a16="http://schemas.microsoft.com/office/drawing/2014/main" id="{28D2F775-3248-3945-BD84-619222C4359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3273" r="24364"/>
            <a:stretch/>
          </p:blipFill>
          <p:spPr>
            <a:xfrm>
              <a:off x="2286384" y="3471020"/>
              <a:ext cx="307059" cy="390221"/>
            </a:xfrm>
            <a:prstGeom prst="rect">
              <a:avLst/>
            </a:prstGeom>
          </p:spPr>
        </p:pic>
        <p:pic>
          <p:nvPicPr>
            <p:cNvPr id="36" name="Picture 12" descr="Image result for social enterprise uk label">
              <a:extLst>
                <a:ext uri="{FF2B5EF4-FFF2-40B4-BE49-F238E27FC236}">
                  <a16:creationId xmlns:a16="http://schemas.microsoft.com/office/drawing/2014/main" id="{11507BB1-7C79-7846-8D5A-2CED16036C6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503600" y="4167882"/>
              <a:ext cx="491426" cy="46685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9">
              <a:extLst>
                <a:ext uri="{FF2B5EF4-FFF2-40B4-BE49-F238E27FC236}">
                  <a16:creationId xmlns:a16="http://schemas.microsoft.com/office/drawing/2014/main" id="{4D447844-5B1F-3A49-95F6-A9A8574B44F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63814" y="4325116"/>
              <a:ext cx="436844" cy="436844"/>
            </a:xfrm>
            <a:prstGeom prst="rect">
              <a:avLst/>
            </a:prstGeom>
          </p:spPr>
        </p:pic>
        <p:pic>
          <p:nvPicPr>
            <p:cNvPr id="38" name="Picture 20" descr="Image result for naturland">
              <a:extLst>
                <a:ext uri="{FF2B5EF4-FFF2-40B4-BE49-F238E27FC236}">
                  <a16:creationId xmlns:a16="http://schemas.microsoft.com/office/drawing/2014/main" id="{421AE905-DE08-184A-BC68-01C583A314C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54553" y="4167881"/>
              <a:ext cx="263075" cy="502235"/>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02D61F1D-F400-9046-BE58-1C202B063437}"/>
                </a:ext>
              </a:extLst>
            </p:cNvPr>
            <p:cNvSpPr/>
            <p:nvPr/>
          </p:nvSpPr>
          <p:spPr>
            <a:xfrm>
              <a:off x="2072668" y="2785261"/>
              <a:ext cx="1734173" cy="507831"/>
            </a:xfrm>
            <a:prstGeom prst="rect">
              <a:avLst/>
            </a:prstGeom>
          </p:spPr>
          <p:txBody>
            <a:bodyPr wrap="square">
              <a:spAutoFit/>
            </a:bodyPr>
            <a:lstStyle/>
            <a:p>
              <a:pPr algn="ctr"/>
              <a:r>
                <a:rPr lang="en-GB" sz="1350" dirty="0">
                  <a:latin typeface="Helvetica Neue" panose="02000503000000020004" pitchFamily="2" charset="0"/>
                  <a:ea typeface="Helvetica Neue" panose="02000503000000020004" pitchFamily="2" charset="0"/>
                  <a:cs typeface="Helvetica Neue" panose="02000503000000020004" pitchFamily="2" charset="0"/>
                </a:rPr>
                <a:t>Commodity / product certification</a:t>
              </a:r>
              <a:endParaRPr lang="en-US" sz="135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0" name="Picture 22" descr="Image result for fourth sector enterprise">
              <a:extLst>
                <a:ext uri="{FF2B5EF4-FFF2-40B4-BE49-F238E27FC236}">
                  <a16:creationId xmlns:a16="http://schemas.microsoft.com/office/drawing/2014/main" id="{54C41A6A-7362-5D4B-A424-60A75DF6EE5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885915" y="3916266"/>
              <a:ext cx="503233" cy="503233"/>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4" descr="Image result for yunus social business">
              <a:extLst>
                <a:ext uri="{FF2B5EF4-FFF2-40B4-BE49-F238E27FC236}">
                  <a16:creationId xmlns:a16="http://schemas.microsoft.com/office/drawing/2014/main" id="{F933FAFC-E0DD-FE49-A810-6C2AD5D6EC3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409392" y="3520347"/>
              <a:ext cx="1074185" cy="236321"/>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6" descr="Image result for bcorp">
              <a:extLst>
                <a:ext uri="{FF2B5EF4-FFF2-40B4-BE49-F238E27FC236}">
                  <a16:creationId xmlns:a16="http://schemas.microsoft.com/office/drawing/2014/main" id="{BB9F5291-A5BB-2C46-AE3B-86EEB490189A}"/>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33563" y="4139322"/>
              <a:ext cx="431596" cy="61116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 descr="Related image">
              <a:extLst>
                <a:ext uri="{FF2B5EF4-FFF2-40B4-BE49-F238E27FC236}">
                  <a16:creationId xmlns:a16="http://schemas.microsoft.com/office/drawing/2014/main" id="{4B02A2D1-CFCA-FD44-B345-CDAF5F0E0BCE}"/>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230394" y="3502231"/>
              <a:ext cx="341881" cy="343196"/>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962BAC75-9AC1-5642-9354-741DBCDCAB7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60748" y="3437963"/>
              <a:ext cx="935519" cy="1266548"/>
            </a:xfrm>
            <a:prstGeom prst="rect">
              <a:avLst/>
            </a:prstGeom>
          </p:spPr>
        </p:pic>
        <p:sp>
          <p:nvSpPr>
            <p:cNvPr id="45" name="Oval 44">
              <a:extLst>
                <a:ext uri="{FF2B5EF4-FFF2-40B4-BE49-F238E27FC236}">
                  <a16:creationId xmlns:a16="http://schemas.microsoft.com/office/drawing/2014/main" id="{819F55FB-83E9-654F-A06B-CD9B808F6EFE}"/>
                </a:ext>
              </a:extLst>
            </p:cNvPr>
            <p:cNvSpPr/>
            <p:nvPr/>
          </p:nvSpPr>
          <p:spPr>
            <a:xfrm>
              <a:off x="1595492" y="2065858"/>
              <a:ext cx="3593487" cy="3215943"/>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4"/>
            </a:p>
          </p:txBody>
        </p:sp>
        <p:sp>
          <p:nvSpPr>
            <p:cNvPr id="46" name="Oval 45">
              <a:extLst>
                <a:ext uri="{FF2B5EF4-FFF2-40B4-BE49-F238E27FC236}">
                  <a16:creationId xmlns:a16="http://schemas.microsoft.com/office/drawing/2014/main" id="{13D032D2-23CD-804E-B68D-5DD52AA36DC3}"/>
                </a:ext>
              </a:extLst>
            </p:cNvPr>
            <p:cNvSpPr/>
            <p:nvPr/>
          </p:nvSpPr>
          <p:spPr>
            <a:xfrm>
              <a:off x="3800366" y="2065858"/>
              <a:ext cx="3593487" cy="3215943"/>
            </a:xfrm>
            <a:prstGeom prst="ellipse">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4"/>
            </a:p>
          </p:txBody>
        </p:sp>
        <p:sp>
          <p:nvSpPr>
            <p:cNvPr id="47" name="Rectangle 46">
              <a:extLst>
                <a:ext uri="{FF2B5EF4-FFF2-40B4-BE49-F238E27FC236}">
                  <a16:creationId xmlns:a16="http://schemas.microsoft.com/office/drawing/2014/main" id="{AA2B8D65-C807-B14B-8A0C-7B8B0581B307}"/>
                </a:ext>
              </a:extLst>
            </p:cNvPr>
            <p:cNvSpPr/>
            <p:nvPr/>
          </p:nvSpPr>
          <p:spPr>
            <a:xfrm>
              <a:off x="3787791" y="2837090"/>
              <a:ext cx="1426823" cy="507831"/>
            </a:xfrm>
            <a:prstGeom prst="rect">
              <a:avLst/>
            </a:prstGeom>
          </p:spPr>
          <p:txBody>
            <a:bodyPr wrap="square">
              <a:spAutoFit/>
            </a:bodyPr>
            <a:lstStyle/>
            <a:p>
              <a:pPr algn="ctr"/>
              <a:r>
                <a:rPr lang="en-GB" sz="1350" dirty="0">
                  <a:latin typeface="Helvetica Neue" panose="02000503000000020004" pitchFamily="2" charset="0"/>
                  <a:ea typeface="Helvetica Neue" panose="02000503000000020004" pitchFamily="2" charset="0"/>
                  <a:cs typeface="Helvetica Neue" panose="02000503000000020004" pitchFamily="2" charset="0"/>
                </a:rPr>
                <a:t>Enterprise</a:t>
              </a:r>
              <a:br>
                <a:rPr lang="en-GB" sz="1350" dirty="0">
                  <a:latin typeface="Helvetica Neue" panose="02000503000000020004" pitchFamily="2" charset="0"/>
                  <a:ea typeface="Helvetica Neue" panose="02000503000000020004" pitchFamily="2" charset="0"/>
                  <a:cs typeface="Helvetica Neue" panose="02000503000000020004" pitchFamily="2" charset="0"/>
                </a:rPr>
              </a:br>
              <a:r>
                <a:rPr lang="en-GB" sz="1350" dirty="0">
                  <a:latin typeface="Helvetica Neue" panose="02000503000000020004" pitchFamily="2" charset="0"/>
                  <a:ea typeface="Helvetica Neue" panose="02000503000000020004" pitchFamily="2" charset="0"/>
                  <a:cs typeface="Helvetica Neue" panose="02000503000000020004" pitchFamily="2" charset="0"/>
                </a:rPr>
                <a:t>+ supply chain</a:t>
              </a:r>
              <a:endParaRPr lang="en-US" sz="135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8" name="Picture 2" descr="Image result for cic mark">
              <a:extLst>
                <a:ext uri="{FF2B5EF4-FFF2-40B4-BE49-F238E27FC236}">
                  <a16:creationId xmlns:a16="http://schemas.microsoft.com/office/drawing/2014/main" id="{75206414-E6BD-A845-BACA-FC8D0C99F944}"/>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677849" y="3389716"/>
              <a:ext cx="494297" cy="547193"/>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50" descr="S:\Communications\COMMUNICATIONS TEMPLATES\Banner Images High Res - for docs\Pink arrow divider.jpg">
            <a:extLst>
              <a:ext uri="{FF2B5EF4-FFF2-40B4-BE49-F238E27FC236}">
                <a16:creationId xmlns:a16="http://schemas.microsoft.com/office/drawing/2014/main" id="{BFFE84D2-C201-FC4E-8C7A-0FED55CB6292}"/>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285642" y="6241282"/>
            <a:ext cx="8534830" cy="410303"/>
          </a:xfrm>
          <a:prstGeom prst="rect">
            <a:avLst/>
          </a:prstGeom>
          <a:noFill/>
          <a:ln>
            <a:noFill/>
          </a:ln>
        </p:spPr>
      </p:pic>
    </p:spTree>
    <p:extLst>
      <p:ext uri="{BB962C8B-B14F-4D97-AF65-F5344CB8AC3E}">
        <p14:creationId xmlns:p14="http://schemas.microsoft.com/office/powerpoint/2010/main" val="404484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D1CFE-91B5-854E-A327-6A662932D0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812" t="9886" r="21899" b="8314"/>
          <a:stretch/>
        </p:blipFill>
        <p:spPr>
          <a:xfrm>
            <a:off x="4668541" y="2149908"/>
            <a:ext cx="4007915" cy="3583348"/>
          </a:xfrm>
          <a:prstGeom prst="rect">
            <a:avLst/>
          </a:prstGeom>
        </p:spPr>
      </p:pic>
      <p:sp>
        <p:nvSpPr>
          <p:cNvPr id="11" name="Content Placeholder 2"/>
          <p:cNvSpPr txBox="1">
            <a:spLocks/>
          </p:cNvSpPr>
          <p:nvPr/>
        </p:nvSpPr>
        <p:spPr>
          <a:xfrm>
            <a:off x="251520" y="2005892"/>
            <a:ext cx="4927947" cy="372736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0">
              <a:spcBef>
                <a:spcPts val="1290"/>
              </a:spcBef>
              <a:buClr>
                <a:srgbClr val="307ABF"/>
              </a:buClr>
              <a:buNone/>
              <a:tabLst>
                <a:tab pos="159544" algn="l"/>
              </a:tabLst>
            </a:pPr>
            <a:r>
              <a:rPr lang="en-GB"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PROCESS</a:t>
            </a:r>
          </a:p>
          <a:p>
            <a:pPr marL="365760" lvl="1" indent="0">
              <a:spcBef>
                <a:spcPts val="1290"/>
              </a:spcBef>
              <a:buClr>
                <a:srgbClr val="307ABF"/>
              </a:buClr>
              <a:buNone/>
              <a:tabLst>
                <a:tab pos="159544" algn="l"/>
              </a:tabLst>
            </a:pPr>
            <a:endParaRPr lang="en-GB" sz="3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580073" lvl="1" indent="-214313">
              <a:spcBef>
                <a:spcPts val="1290"/>
              </a:spcBef>
              <a:buClr>
                <a:srgbClr val="307ABF"/>
              </a:buClr>
              <a:tabLst>
                <a:tab pos="159544" algn="l"/>
              </a:tabLst>
            </a:pPr>
            <a:r>
              <a:rPr lang="en-GB" sz="2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Initial application</a:t>
            </a:r>
          </a:p>
          <a:p>
            <a:pPr marL="580073" lvl="1" indent="-214313">
              <a:spcBef>
                <a:spcPts val="1290"/>
              </a:spcBef>
              <a:buClr>
                <a:srgbClr val="307ABF"/>
              </a:buClr>
              <a:tabLst>
                <a:tab pos="159544" algn="l"/>
              </a:tabLst>
            </a:pPr>
            <a:r>
              <a:rPr lang="en-GB" sz="2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Self Assessment Report: then every 2-3 years</a:t>
            </a:r>
          </a:p>
          <a:p>
            <a:pPr marL="580073" lvl="1" indent="-214313">
              <a:spcBef>
                <a:spcPts val="1290"/>
              </a:spcBef>
              <a:buClr>
                <a:srgbClr val="307ABF"/>
              </a:buClr>
              <a:tabLst>
                <a:tab pos="159544" algn="l"/>
              </a:tabLst>
            </a:pPr>
            <a:r>
              <a:rPr lang="en-GB" sz="2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Monitoring Audit: then </a:t>
            </a:r>
            <a:r>
              <a:rPr lang="en-US" sz="2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every 4 years (typically) </a:t>
            </a:r>
          </a:p>
          <a:p>
            <a:pPr marL="580073" lvl="1" indent="-214313">
              <a:spcBef>
                <a:spcPts val="1290"/>
              </a:spcBef>
              <a:buClr>
                <a:srgbClr val="307ABF"/>
              </a:buClr>
              <a:tabLst>
                <a:tab pos="159544" algn="l"/>
              </a:tabLst>
            </a:pPr>
            <a:r>
              <a:rPr lang="en-GB" sz="2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Peer Visit:</a:t>
            </a:r>
            <a:r>
              <a:rPr lang="en-US" sz="2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then every 4 years (typically)</a:t>
            </a:r>
          </a:p>
        </p:txBody>
      </p:sp>
      <p:sp>
        <p:nvSpPr>
          <p:cNvPr id="6" name="Title 1"/>
          <p:cNvSpPr txBox="1">
            <a:spLocks/>
          </p:cNvSpPr>
          <p:nvPr/>
        </p:nvSpPr>
        <p:spPr>
          <a:xfrm>
            <a:off x="577279" y="886484"/>
            <a:ext cx="7825979"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WFTO Guarantee System</a:t>
            </a:r>
            <a:endParaRPr lang="en-US" sz="36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2" name="Group 1">
            <a:extLst>
              <a:ext uri="{FF2B5EF4-FFF2-40B4-BE49-F238E27FC236}">
                <a16:creationId xmlns:a16="http://schemas.microsoft.com/office/drawing/2014/main" id="{495891A8-6282-B040-907E-EF0DE0845391}"/>
              </a:ext>
            </a:extLst>
          </p:cNvPr>
          <p:cNvGrpSpPr/>
          <p:nvPr/>
        </p:nvGrpSpPr>
        <p:grpSpPr>
          <a:xfrm>
            <a:off x="285642" y="469247"/>
            <a:ext cx="8534830" cy="6182338"/>
            <a:chOff x="285642" y="469247"/>
            <a:chExt cx="8534830" cy="6182338"/>
          </a:xfrm>
        </p:grpSpPr>
        <p:pic>
          <p:nvPicPr>
            <p:cNvPr id="9" name="Picture 8" descr="S:\Communications\COMMUNICATIONS TEMPLATES\Banner Images High Res - for docs\Pink arrow divider.jpg">
              <a:extLst>
                <a:ext uri="{FF2B5EF4-FFF2-40B4-BE49-F238E27FC236}">
                  <a16:creationId xmlns:a16="http://schemas.microsoft.com/office/drawing/2014/main" id="{EF348F34-EBFC-4043-882A-7546FA9B62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5642" y="6241282"/>
              <a:ext cx="8534830" cy="410303"/>
            </a:xfrm>
            <a:prstGeom prst="rect">
              <a:avLst/>
            </a:prstGeom>
            <a:noFill/>
            <a:ln>
              <a:noFill/>
            </a:ln>
          </p:spPr>
        </p:pic>
        <p:pic>
          <p:nvPicPr>
            <p:cNvPr id="12" name="Picture 18" descr="Image result for WFTO logo">
              <a:extLst>
                <a:ext uri="{FF2B5EF4-FFF2-40B4-BE49-F238E27FC236}">
                  <a16:creationId xmlns:a16="http://schemas.microsoft.com/office/drawing/2014/main" id="{56700216-30E1-E24B-BA0F-5D70FB6D8F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2604" y="469247"/>
              <a:ext cx="1414604" cy="14114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061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95536" y="1988840"/>
            <a:ext cx="8619437" cy="474617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0" lvl="1" indent="-457200">
              <a:spcBef>
                <a:spcPts val="1290"/>
              </a:spcBef>
              <a:buClr>
                <a:srgbClr val="307ABF"/>
              </a:buClr>
              <a:buFont typeface="+mj-lt"/>
              <a:buAutoNum type="arabicPeriod"/>
              <a:tabLst>
                <a:tab pos="159544" algn="l"/>
              </a:tabLst>
            </a:pPr>
            <a:r>
              <a:rPr lang="en-GB" sz="2000" dirty="0">
                <a:solidFill>
                  <a:srgbClr val="004D9A"/>
                </a:solidFill>
                <a:latin typeface="Arial" panose="020B0604020202020204" pitchFamily="34" charset="0"/>
                <a:cs typeface="Arial" panose="020B0604020202020204" pitchFamily="34" charset="0"/>
              </a:rPr>
              <a:t>Application fee (based on turnover):</a:t>
            </a:r>
          </a:p>
          <a:p>
            <a:pPr marL="1143000" lvl="1" indent="-285750">
              <a:lnSpc>
                <a:spcPct val="100000"/>
              </a:lnSpc>
              <a:spcBef>
                <a:spcPts val="0"/>
              </a:spcBef>
              <a:buClr>
                <a:srgbClr val="307ABF"/>
              </a:buClr>
              <a:tabLst>
                <a:tab pos="159544" algn="l"/>
              </a:tabLst>
            </a:pPr>
            <a:r>
              <a:rPr lang="en-GB" sz="1600" dirty="0">
                <a:solidFill>
                  <a:srgbClr val="004D9A"/>
                </a:solidFill>
                <a:latin typeface="Arial" panose="020B0604020202020204" pitchFamily="34" charset="0"/>
                <a:cs typeface="Arial" panose="020B0604020202020204" pitchFamily="34" charset="0"/>
              </a:rPr>
              <a:t>For turnover up to €135,000</a:t>
            </a:r>
            <a:r>
              <a:rPr lang="en-GB" sz="1600" b="1" dirty="0">
                <a:solidFill>
                  <a:srgbClr val="004D9A"/>
                </a:solidFill>
                <a:latin typeface="Arial" panose="020B0604020202020204" pitchFamily="34" charset="0"/>
                <a:cs typeface="Arial" panose="020B0604020202020204" pitchFamily="34" charset="0"/>
              </a:rPr>
              <a:t>: €100 </a:t>
            </a:r>
          </a:p>
          <a:p>
            <a:pPr marL="1143000" lvl="1" indent="-285750">
              <a:lnSpc>
                <a:spcPct val="100000"/>
              </a:lnSpc>
              <a:spcBef>
                <a:spcPts val="0"/>
              </a:spcBef>
              <a:buClr>
                <a:srgbClr val="307ABF"/>
              </a:buClr>
              <a:tabLst>
                <a:tab pos="159544" algn="l"/>
              </a:tabLst>
            </a:pPr>
            <a:r>
              <a:rPr lang="en-GB" sz="1600" dirty="0">
                <a:solidFill>
                  <a:srgbClr val="004D9A"/>
                </a:solidFill>
                <a:latin typeface="Arial" panose="020B0604020202020204" pitchFamily="34" charset="0"/>
                <a:cs typeface="Arial" panose="020B0604020202020204" pitchFamily="34" charset="0"/>
              </a:rPr>
              <a:t>For turnover up to €1m: </a:t>
            </a:r>
            <a:r>
              <a:rPr lang="en-GB" sz="1600" b="1" dirty="0">
                <a:solidFill>
                  <a:srgbClr val="004D9A"/>
                </a:solidFill>
                <a:latin typeface="Arial" panose="020B0604020202020204" pitchFamily="34" charset="0"/>
                <a:cs typeface="Arial" panose="020B0604020202020204" pitchFamily="34" charset="0"/>
              </a:rPr>
              <a:t>€250</a:t>
            </a:r>
          </a:p>
          <a:p>
            <a:pPr marL="1143000" lvl="1" indent="-285750">
              <a:lnSpc>
                <a:spcPct val="100000"/>
              </a:lnSpc>
              <a:spcBef>
                <a:spcPts val="0"/>
              </a:spcBef>
              <a:buClr>
                <a:srgbClr val="307ABF"/>
              </a:buClr>
              <a:tabLst>
                <a:tab pos="159544" algn="l"/>
              </a:tabLst>
            </a:pPr>
            <a:r>
              <a:rPr lang="en-GB" sz="1600" dirty="0">
                <a:solidFill>
                  <a:srgbClr val="004D9A"/>
                </a:solidFill>
                <a:latin typeface="Arial" panose="020B0604020202020204" pitchFamily="34" charset="0"/>
                <a:cs typeface="Arial" panose="020B0604020202020204" pitchFamily="34" charset="0"/>
              </a:rPr>
              <a:t>For turnover €1m- €5m: </a:t>
            </a:r>
            <a:r>
              <a:rPr lang="en-GB" sz="1600" b="1" dirty="0">
                <a:solidFill>
                  <a:srgbClr val="004D9A"/>
                </a:solidFill>
                <a:latin typeface="Arial" panose="020B0604020202020204" pitchFamily="34" charset="0"/>
                <a:cs typeface="Arial" panose="020B0604020202020204" pitchFamily="34" charset="0"/>
              </a:rPr>
              <a:t>€500 </a:t>
            </a:r>
          </a:p>
          <a:p>
            <a:pPr marL="1143000" lvl="1" indent="-285750">
              <a:lnSpc>
                <a:spcPct val="100000"/>
              </a:lnSpc>
              <a:spcBef>
                <a:spcPts val="0"/>
              </a:spcBef>
              <a:buClr>
                <a:srgbClr val="307ABF"/>
              </a:buClr>
              <a:tabLst>
                <a:tab pos="159544" algn="l"/>
              </a:tabLst>
            </a:pPr>
            <a:r>
              <a:rPr lang="en-GB" sz="1600" dirty="0">
                <a:solidFill>
                  <a:srgbClr val="004D9A"/>
                </a:solidFill>
                <a:latin typeface="Arial" panose="020B0604020202020204" pitchFamily="34" charset="0"/>
                <a:cs typeface="Arial" panose="020B0604020202020204" pitchFamily="34" charset="0"/>
              </a:rPr>
              <a:t>For turnover over €5m: </a:t>
            </a:r>
            <a:r>
              <a:rPr lang="en-GB" sz="1600" b="1" dirty="0">
                <a:solidFill>
                  <a:srgbClr val="004D9A"/>
                </a:solidFill>
                <a:latin typeface="Arial" panose="020B0604020202020204" pitchFamily="34" charset="0"/>
                <a:cs typeface="Arial" panose="020B0604020202020204" pitchFamily="34" charset="0"/>
              </a:rPr>
              <a:t>€750</a:t>
            </a:r>
            <a:endParaRPr lang="en-GB" sz="1600" dirty="0">
              <a:solidFill>
                <a:srgbClr val="004D9A"/>
              </a:solidFill>
              <a:latin typeface="Arial" panose="020B0604020202020204" pitchFamily="34" charset="0"/>
              <a:cs typeface="Arial" panose="020B0604020202020204" pitchFamily="34" charset="0"/>
            </a:endParaRPr>
          </a:p>
          <a:p>
            <a:pPr marL="822960" lvl="1" indent="-457200">
              <a:spcBef>
                <a:spcPts val="1290"/>
              </a:spcBef>
              <a:buClr>
                <a:srgbClr val="307ABF"/>
              </a:buClr>
              <a:buFont typeface="+mj-lt"/>
              <a:buAutoNum type="arabicPeriod" startAt="2"/>
              <a:tabLst>
                <a:tab pos="159544" algn="l"/>
              </a:tabLst>
            </a:pPr>
            <a:r>
              <a:rPr lang="en-GB" sz="2000" dirty="0">
                <a:solidFill>
                  <a:srgbClr val="004D9A"/>
                </a:solidFill>
                <a:latin typeface="Arial" panose="020B0604020202020204" pitchFamily="34" charset="0"/>
                <a:cs typeface="Arial" panose="020B0604020202020204" pitchFamily="34" charset="0"/>
              </a:rPr>
              <a:t>Yearly global membership fee (based on turnover): </a:t>
            </a:r>
          </a:p>
          <a:p>
            <a:pPr marL="1143000" lvl="1" indent="-285750">
              <a:lnSpc>
                <a:spcPct val="100000"/>
              </a:lnSpc>
              <a:spcBef>
                <a:spcPts val="0"/>
              </a:spcBef>
              <a:buClr>
                <a:srgbClr val="307ABF"/>
              </a:buClr>
              <a:tabLst>
                <a:tab pos="159544" algn="l"/>
              </a:tabLst>
            </a:pPr>
            <a:r>
              <a:rPr lang="en-GB" sz="1600" dirty="0">
                <a:solidFill>
                  <a:srgbClr val="004D9A"/>
                </a:solidFill>
                <a:latin typeface="Arial" panose="020B0604020202020204" pitchFamily="34" charset="0"/>
                <a:cs typeface="Arial" panose="020B0604020202020204" pitchFamily="34" charset="0"/>
              </a:rPr>
              <a:t>If turnover below €135,000: €400 </a:t>
            </a:r>
          </a:p>
          <a:p>
            <a:pPr marL="1143000" lvl="1" indent="-285750">
              <a:lnSpc>
                <a:spcPct val="100000"/>
              </a:lnSpc>
              <a:spcBef>
                <a:spcPts val="0"/>
              </a:spcBef>
              <a:buClr>
                <a:srgbClr val="307ABF"/>
              </a:buClr>
              <a:tabLst>
                <a:tab pos="159544" algn="l"/>
              </a:tabLst>
            </a:pPr>
            <a:r>
              <a:rPr lang="en-GB" sz="1600" dirty="0">
                <a:solidFill>
                  <a:srgbClr val="004D9A"/>
                </a:solidFill>
                <a:latin typeface="Arial" panose="020B0604020202020204" pitchFamily="34" charset="0"/>
                <a:cs typeface="Arial" panose="020B0604020202020204" pitchFamily="34" charset="0"/>
              </a:rPr>
              <a:t>For turnover up to €1mln: 0.003 x turnover</a:t>
            </a:r>
          </a:p>
          <a:p>
            <a:pPr marL="1143000" lvl="1" indent="-285750">
              <a:lnSpc>
                <a:spcPct val="100000"/>
              </a:lnSpc>
              <a:spcBef>
                <a:spcPts val="0"/>
              </a:spcBef>
              <a:buClr>
                <a:srgbClr val="307ABF"/>
              </a:buClr>
              <a:tabLst>
                <a:tab pos="159544" algn="l"/>
              </a:tabLst>
            </a:pPr>
            <a:r>
              <a:rPr lang="en-GB" sz="1600" dirty="0">
                <a:solidFill>
                  <a:srgbClr val="004D9A"/>
                </a:solidFill>
                <a:latin typeface="Arial" panose="020B0604020202020204" pitchFamily="34" charset="0"/>
                <a:cs typeface="Arial" panose="020B0604020202020204" pitchFamily="34" charset="0"/>
              </a:rPr>
              <a:t>For turnover over €1mln: €3.000 + €350 for every extra </a:t>
            </a:r>
            <a:r>
              <a:rPr lang="en-GB" sz="1600" dirty="0" err="1">
                <a:solidFill>
                  <a:srgbClr val="004D9A"/>
                </a:solidFill>
                <a:latin typeface="Arial" panose="020B0604020202020204" pitchFamily="34" charset="0"/>
                <a:cs typeface="Arial" panose="020B0604020202020204" pitchFamily="34" charset="0"/>
              </a:rPr>
              <a:t>mln</a:t>
            </a:r>
            <a:endParaRPr lang="en-GB" sz="1600" dirty="0">
              <a:solidFill>
                <a:srgbClr val="004D9A"/>
              </a:solidFill>
              <a:latin typeface="Arial" panose="020B0604020202020204" pitchFamily="34" charset="0"/>
              <a:cs typeface="Arial" panose="020B0604020202020204" pitchFamily="34" charset="0"/>
            </a:endParaRPr>
          </a:p>
          <a:p>
            <a:pPr marL="822960" lvl="2" indent="0">
              <a:spcBef>
                <a:spcPts val="1290"/>
              </a:spcBef>
              <a:buClr>
                <a:srgbClr val="307ABF"/>
              </a:buClr>
              <a:buNone/>
              <a:tabLst>
                <a:tab pos="159544" algn="l"/>
              </a:tabLst>
            </a:pPr>
            <a:r>
              <a:rPr lang="en-GB" sz="1800" dirty="0">
                <a:solidFill>
                  <a:srgbClr val="004D9A"/>
                </a:solidFill>
                <a:latin typeface="Arial" panose="020B0604020202020204" pitchFamily="34" charset="0"/>
                <a:cs typeface="Arial" panose="020B0604020202020204" pitchFamily="34" charset="0"/>
              </a:rPr>
              <a:t>MAXIMUM FEE IN PRODUCER COUNTRY (SOUTH): €2,600</a:t>
            </a:r>
          </a:p>
          <a:p>
            <a:pPr marL="822960" lvl="2" indent="0">
              <a:spcBef>
                <a:spcPts val="1290"/>
              </a:spcBef>
              <a:buClr>
                <a:srgbClr val="307ABF"/>
              </a:buClr>
              <a:buNone/>
              <a:tabLst>
                <a:tab pos="159544" algn="l"/>
              </a:tabLst>
            </a:pPr>
            <a:r>
              <a:rPr lang="en-GB" sz="1800" dirty="0">
                <a:solidFill>
                  <a:srgbClr val="004D9A"/>
                </a:solidFill>
                <a:latin typeface="Arial" panose="020B0604020202020204" pitchFamily="34" charset="0"/>
                <a:cs typeface="Arial" panose="020B0604020202020204" pitchFamily="34" charset="0"/>
              </a:rPr>
              <a:t>MAXIMUM FEE IN IMPORTER COUNTRY (NORTH): €10,400</a:t>
            </a:r>
          </a:p>
          <a:p>
            <a:pPr marL="822960" lvl="1" indent="-457200">
              <a:spcBef>
                <a:spcPts val="1290"/>
              </a:spcBef>
              <a:buClr>
                <a:srgbClr val="307ABF"/>
              </a:buClr>
              <a:buFont typeface="+mj-lt"/>
              <a:buAutoNum type="arabicPeriod" startAt="3"/>
              <a:tabLst>
                <a:tab pos="159544" algn="l"/>
              </a:tabLst>
            </a:pPr>
            <a:r>
              <a:rPr lang="en-GB" sz="2000" dirty="0">
                <a:solidFill>
                  <a:srgbClr val="004D9A"/>
                </a:solidFill>
                <a:latin typeface="Arial" panose="020B0604020202020204" pitchFamily="34" charset="0"/>
                <a:cs typeface="Arial" panose="020B0604020202020204" pitchFamily="34" charset="0"/>
              </a:rPr>
              <a:t>Yearly regional fee for members in producer countries (south):</a:t>
            </a:r>
            <a:endParaRPr lang="en-GB" sz="1600" dirty="0">
              <a:solidFill>
                <a:srgbClr val="004D9A"/>
              </a:solidFill>
              <a:latin typeface="Arial" panose="020B0604020202020204" pitchFamily="34" charset="0"/>
              <a:cs typeface="Arial" panose="020B0604020202020204" pitchFamily="34" charset="0"/>
            </a:endParaRPr>
          </a:p>
          <a:p>
            <a:pPr marL="1143000" lvl="1" indent="-285750">
              <a:lnSpc>
                <a:spcPct val="100000"/>
              </a:lnSpc>
              <a:spcBef>
                <a:spcPts val="0"/>
              </a:spcBef>
              <a:buClr>
                <a:srgbClr val="307ABF"/>
              </a:buClr>
              <a:tabLst>
                <a:tab pos="159544" algn="l"/>
              </a:tabLst>
            </a:pPr>
            <a:r>
              <a:rPr lang="en-GB" sz="1600" dirty="0">
                <a:solidFill>
                  <a:srgbClr val="004D9A"/>
                </a:solidFill>
                <a:latin typeface="Arial" panose="020B0604020202020204" pitchFamily="34" charset="0"/>
                <a:cs typeface="Arial" panose="020B0604020202020204" pitchFamily="34" charset="0"/>
              </a:rPr>
              <a:t>Africa and Middle East: €100</a:t>
            </a:r>
          </a:p>
        </p:txBody>
      </p:sp>
      <p:sp>
        <p:nvSpPr>
          <p:cNvPr id="6" name="Title 1"/>
          <p:cNvSpPr txBox="1">
            <a:spLocks/>
          </p:cNvSpPr>
          <p:nvPr/>
        </p:nvSpPr>
        <p:spPr>
          <a:xfrm>
            <a:off x="577279" y="762659"/>
            <a:ext cx="7825979"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4D9A"/>
                </a:solidFill>
                <a:latin typeface="Arial" panose="020B0604020202020204" pitchFamily="34" charset="0"/>
                <a:cs typeface="Arial" panose="020B0604020202020204" pitchFamily="34" charset="0"/>
              </a:rPr>
              <a:t>Costs associated with verification</a:t>
            </a:r>
            <a:endParaRPr lang="en-US" sz="3600" b="1" dirty="0">
              <a:solidFill>
                <a:srgbClr val="004D9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6871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D003176221744DA3A18E1368359F75" ma:contentTypeVersion="15" ma:contentTypeDescription="Create a new document." ma:contentTypeScope="" ma:versionID="d1a7d2de2b224db1d80d23c097e20659">
  <xsd:schema xmlns:xsd="http://www.w3.org/2001/XMLSchema" xmlns:xs="http://www.w3.org/2001/XMLSchema" xmlns:p="http://schemas.microsoft.com/office/2006/metadata/properties" xmlns:ns2="ebbe1cec-9f85-4dc9-b20e-f14a3e814917" xmlns:ns3="689ed28b-9e68-408f-af46-eb30523f9f77" targetNamespace="http://schemas.microsoft.com/office/2006/metadata/properties" ma:root="true" ma:fieldsID="e9ecaa8b59b99e427e40bedad6503f71" ns2:_="" ns3:_="">
    <xsd:import namespace="ebbe1cec-9f85-4dc9-b20e-f14a3e814917"/>
    <xsd:import namespace="689ed28b-9e68-408f-af46-eb30523f9f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Number" minOccurs="0"/>
                <xsd:element ref="ns2:DateTim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e1cec-9f85-4dc9-b20e-f14a3e8149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Number" ma:index="20" nillable="true" ma:displayName="Number" ma:format="Dropdown" ma:internalName="Number" ma:percentage="FALSE">
      <xsd:simpleType>
        <xsd:restriction base="dms:Number"/>
      </xsd:simpleType>
    </xsd:element>
    <xsd:element name="DateTime" ma:index="21" nillable="true" ma:displayName="Date &amp; Time" ma:format="DateOnly" ma:internalName="DateTime">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9ed28b-9e68-408f-af46-eb30523f9f7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Time xmlns="ebbe1cec-9f85-4dc9-b20e-f14a3e814917" xsi:nil="true"/>
    <Number xmlns="ebbe1cec-9f85-4dc9-b20e-f14a3e814917" xsi:nil="true"/>
    <SharedWithUsers xmlns="689ed28b-9e68-408f-af46-eb30523f9f77">
      <UserInfo>
        <DisplayName>Ross Isdale</DisplayName>
        <AccountId>34</AccountId>
        <AccountType/>
      </UserInfo>
    </SharedWithUsers>
  </documentManagement>
</p:properties>
</file>

<file path=customXml/itemProps1.xml><?xml version="1.0" encoding="utf-8"?>
<ds:datastoreItem xmlns:ds="http://schemas.openxmlformats.org/officeDocument/2006/customXml" ds:itemID="{035AC414-1BC2-4F45-B0E9-EF91FAD99545}">
  <ds:schemaRefs>
    <ds:schemaRef ds:uri="http://schemas.microsoft.com/sharepoint/v3/contenttype/forms"/>
  </ds:schemaRefs>
</ds:datastoreItem>
</file>

<file path=customXml/itemProps2.xml><?xml version="1.0" encoding="utf-8"?>
<ds:datastoreItem xmlns:ds="http://schemas.openxmlformats.org/officeDocument/2006/customXml" ds:itemID="{72FDF4B9-AEC5-4742-B594-CB9A188B9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e1cec-9f85-4dc9-b20e-f14a3e814917"/>
    <ds:schemaRef ds:uri="689ed28b-9e68-408f-af46-eb30523f9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5E2418-10D7-4F51-AEFD-B21042B2129F}">
  <ds:schemaRefs>
    <ds:schemaRef ds:uri="http://schemas.microsoft.com/office/2006/documentManagement/types"/>
    <ds:schemaRef ds:uri="http://www.w3.org/XML/1998/namespace"/>
    <ds:schemaRef ds:uri="689ed28b-9e68-408f-af46-eb30523f9f77"/>
    <ds:schemaRef ds:uri="http://purl.org/dc/elements/1.1/"/>
    <ds:schemaRef ds:uri="http://schemas.microsoft.com/office/infopath/2007/PartnerControls"/>
    <ds:schemaRef ds:uri="http://purl.org/dc/terms/"/>
    <ds:schemaRef ds:uri="http://schemas.openxmlformats.org/package/2006/metadata/core-properties"/>
    <ds:schemaRef ds:uri="ebbe1cec-9f85-4dc9-b20e-f14a3e81491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4297</TotalTime>
  <Words>1342</Words>
  <Application>Microsoft Office PowerPoint</Application>
  <PresentationFormat>On-screen Show (4:3)</PresentationFormat>
  <Paragraphs>95</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Helvetica Neue</vt:lpstr>
      <vt:lpstr>Default Design</vt:lpstr>
      <vt:lpstr>PowerPoint Presentation</vt:lpstr>
      <vt:lpstr>What is Fair Trade?   "Fair Trade is a trading partnership, based on dialogue, transparency and respect, that seeks greater equity in international trade.   It contributes to sustainable development by offering better trading conditions to, and securing the rights of, marginalized producers and workers – especially in the South.”   </vt:lpstr>
      <vt:lpstr>How does Fair Trade contribute to trade and development? </vt:lpstr>
      <vt:lpstr>PowerPoint Presentation</vt:lpstr>
      <vt:lpstr>Questions?</vt:lpstr>
      <vt:lpstr>Becoming a Guaranteed Member of the WFTO </vt:lpstr>
      <vt:lpstr>PowerPoint Presentation</vt:lpstr>
      <vt:lpstr>PowerPoint Presentation</vt:lpstr>
      <vt:lpstr>PowerPoint Presentation</vt:lpstr>
      <vt:lpstr>Questions?</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 Rothwell</dc:creator>
  <cp:lastModifiedBy>Martin Rhodes</cp:lastModifiedBy>
  <cp:revision>626</cp:revision>
  <cp:lastPrinted>2016-11-28T13:46:08Z</cp:lastPrinted>
  <dcterms:created xsi:type="dcterms:W3CDTF">2012-06-04T14:48:47Z</dcterms:created>
  <dcterms:modified xsi:type="dcterms:W3CDTF">2021-08-09T15:54:28Z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0x010100EDD003176221744DA3A18E1368359F75</vt:lpwstr>
  </property>
  <property fmtid="{D5CDD505-2E9C-101B-9397-08002B2CF9AE}" pid="3" name="Order">
    <vt:r8>67400</vt:r8>
  </property>
</Properties>
</file>